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59" r:id="rId5"/>
    <p:sldId id="260" r:id="rId6"/>
    <p:sldId id="262" r:id="rId7"/>
    <p:sldId id="263" r:id="rId8"/>
    <p:sldId id="261"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1/13/2017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1/13/2017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1/13/2017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1/13/2017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m.newhealthadvisor.com/Pros-and-Cons-of-Stem-Cell-Research.html" TargetMode="External"/><Relationship Id="rId2" Type="http://schemas.openxmlformats.org/officeDocument/2006/relationships/hyperlink" Target="http://www.healthline.com/health/stem-cell-research#Overview1" TargetMode="External"/><Relationship Id="rId1" Type="http://schemas.openxmlformats.org/officeDocument/2006/relationships/slideLayout" Target="../slideLayouts/slideLayout2.xml"/><Relationship Id="rId4" Type="http://schemas.openxmlformats.org/officeDocument/2006/relationships/hyperlink" Target="http://www.eurostemcell.org/embryonic-stem-cell-research-ethical-dilemm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a:t>Stem cell </a:t>
            </a:r>
            <a:endParaRPr lang="en-US"/>
          </a:p>
        </p:txBody>
      </p:sp>
      <p:sp>
        <p:nvSpPr>
          <p:cNvPr id="3" name="Subtitle 2"/>
          <p:cNvSpPr>
            <a:spLocks noGrp="1"/>
          </p:cNvSpPr>
          <p:nvPr>
            <p:ph type="subTitle" idx="1"/>
          </p:nvPr>
        </p:nvSpPr>
        <p:spPr/>
        <p:txBody>
          <a:bodyPr/>
          <a:lstStyle/>
          <a:p>
            <a:r>
              <a:rPr lang="en-CA"/>
              <a:t>By Grace McLeod </a:t>
            </a:r>
            <a:endParaRPr lang="en-US"/>
          </a:p>
        </p:txBody>
      </p:sp>
    </p:spTree>
    <p:extLst>
      <p:ext uri="{BB962C8B-B14F-4D97-AF65-F5344CB8AC3E}">
        <p14:creationId xmlns:p14="http://schemas.microsoft.com/office/powerpoint/2010/main" val="4015994022"/>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128" y="689488"/>
            <a:ext cx="3776509" cy="523220"/>
          </a:xfrm>
          <a:prstGeom prst="rect">
            <a:avLst/>
          </a:prstGeom>
          <a:noFill/>
        </p:spPr>
        <p:txBody>
          <a:bodyPr wrap="square" rtlCol="0">
            <a:spAutoFit/>
          </a:bodyPr>
          <a:lstStyle/>
          <a:p>
            <a:pPr algn="l"/>
            <a:r>
              <a:rPr lang="en-CA" sz="2800"/>
              <a:t>What are stem cells</a:t>
            </a:r>
            <a:endParaRPr lang="en-US" sz="2800"/>
          </a:p>
        </p:txBody>
      </p:sp>
      <p:sp>
        <p:nvSpPr>
          <p:cNvPr id="6" name="TextBox 5"/>
          <p:cNvSpPr txBox="1"/>
          <p:nvPr/>
        </p:nvSpPr>
        <p:spPr>
          <a:xfrm>
            <a:off x="458582" y="1703438"/>
            <a:ext cx="2857196" cy="3970318"/>
          </a:xfrm>
          <a:prstGeom prst="rect">
            <a:avLst/>
          </a:prstGeom>
          <a:noFill/>
        </p:spPr>
        <p:txBody>
          <a:bodyPr wrap="square" rtlCol="0">
            <a:spAutoFit/>
          </a:bodyPr>
          <a:lstStyle/>
          <a:p>
            <a:pPr algn="l"/>
            <a:r>
              <a:rPr lang="en-CA" b="0" i="0">
                <a:effectLst/>
                <a:latin typeface="Open Sans"/>
              </a:rPr>
              <a:t>Stem cells are undifferentiated. This means they’re can develop into cells that serve many different functions in different parts of the body. </a:t>
            </a:r>
          </a:p>
          <a:p>
            <a:pPr algn="l"/>
            <a:r>
              <a:rPr lang="en-CA" b="0" i="0">
                <a:effectLst/>
                <a:latin typeface="Open Sans"/>
              </a:rPr>
              <a:t>most cells in your body are made up of differentiates cells.</a:t>
            </a:r>
            <a:r>
              <a:rPr lang="en-CA" b="0" i="0">
                <a:solidFill>
                  <a:srgbClr val="333333"/>
                </a:solidFill>
                <a:effectLst/>
                <a:latin typeface="Open Sans"/>
              </a:rPr>
              <a:t> </a:t>
            </a:r>
            <a:r>
              <a:rPr lang="en-CA" b="0" i="0">
                <a:effectLst/>
                <a:latin typeface="Open Sans"/>
              </a:rPr>
              <a:t>Stem cells are cells that haven’t differentiated yet. They have the ability to divide and make an indefinite number of copies of themselves</a:t>
            </a:r>
            <a:r>
              <a:rPr lang="en-CA">
                <a:latin typeface="Open Sans"/>
              </a:rPr>
              <a:t>. </a:t>
            </a:r>
            <a:endParaRPr lang="en-CA" b="0" i="0">
              <a:effectLst/>
              <a:latin typeface="Open Sans"/>
            </a:endParaRPr>
          </a:p>
        </p:txBody>
      </p:sp>
      <p:pic>
        <p:nvPicPr>
          <p:cNvPr id="2" name="Picture 2"/>
          <p:cNvPicPr>
            <a:picLocks noChangeAspect="1"/>
          </p:cNvPicPr>
          <p:nvPr/>
        </p:nvPicPr>
        <p:blipFill>
          <a:blip r:embed="rId2"/>
          <a:stretch>
            <a:fillRect/>
          </a:stretch>
        </p:blipFill>
        <p:spPr>
          <a:xfrm>
            <a:off x="4664177" y="1703438"/>
            <a:ext cx="4839315" cy="3614851"/>
          </a:xfrm>
          <a:prstGeom prst="rect">
            <a:avLst/>
          </a:prstGeom>
        </p:spPr>
      </p:pic>
    </p:spTree>
    <p:extLst>
      <p:ext uri="{BB962C8B-B14F-4D97-AF65-F5344CB8AC3E}">
        <p14:creationId xmlns:p14="http://schemas.microsoft.com/office/powerpoint/2010/main" val="7110540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604" y="523568"/>
            <a:ext cx="3472324" cy="954107"/>
          </a:xfrm>
          <a:prstGeom prst="rect">
            <a:avLst/>
          </a:prstGeom>
          <a:noFill/>
        </p:spPr>
        <p:txBody>
          <a:bodyPr wrap="square" rtlCol="0">
            <a:spAutoFit/>
          </a:bodyPr>
          <a:lstStyle/>
          <a:p>
            <a:pPr algn="l"/>
            <a:r>
              <a:rPr lang="en-CA" sz="2800"/>
              <a:t>Different types of stem cells</a:t>
            </a:r>
            <a:endParaRPr lang="en-US" sz="2800"/>
          </a:p>
        </p:txBody>
      </p:sp>
      <p:sp>
        <p:nvSpPr>
          <p:cNvPr id="2" name="TextBox 1"/>
          <p:cNvSpPr txBox="1"/>
          <p:nvPr/>
        </p:nvSpPr>
        <p:spPr>
          <a:xfrm>
            <a:off x="432707" y="1819025"/>
            <a:ext cx="3276118" cy="3416320"/>
          </a:xfrm>
          <a:prstGeom prst="rect">
            <a:avLst/>
          </a:prstGeom>
          <a:noFill/>
        </p:spPr>
        <p:txBody>
          <a:bodyPr wrap="square" rtlCol="0">
            <a:spAutoFit/>
          </a:bodyPr>
          <a:lstStyle/>
          <a:p>
            <a:r>
              <a:rPr lang="en-CA" b="1" i="0">
                <a:effectLst/>
                <a:latin typeface="Open Sans"/>
              </a:rPr>
              <a:t>Embryonic stem cells: </a:t>
            </a:r>
          </a:p>
          <a:p>
            <a:r>
              <a:rPr lang="en-CA" b="0" i="0">
                <a:effectLst/>
                <a:latin typeface="Open Sans"/>
              </a:rPr>
              <a:t>Embryonic stem cells come from human embryos that are three to five days old. They are taken during a process called in-vitro fertilization. This means that an egg is vertized in a lab not in the women’s stomach. Embryonic stem cells are known as pluripotent stem cells. These cells can give rise to basically any other type of cell in the body. </a:t>
            </a:r>
            <a:endParaRPr lang="en-CA" b="1" i="0">
              <a:effectLst/>
              <a:latin typeface="Open Sans"/>
            </a:endParaRPr>
          </a:p>
        </p:txBody>
      </p:sp>
      <p:sp>
        <p:nvSpPr>
          <p:cNvPr id="3" name="TextBox 2"/>
          <p:cNvSpPr txBox="1"/>
          <p:nvPr/>
        </p:nvSpPr>
        <p:spPr>
          <a:xfrm>
            <a:off x="4519459" y="1819025"/>
            <a:ext cx="1828800" cy="1828800"/>
          </a:xfrm>
          <a:prstGeom prst="rect">
            <a:avLst/>
          </a:prstGeom>
          <a:noFill/>
        </p:spPr>
        <p:txBody>
          <a:bodyPr wrap="square" rtlCol="0">
            <a:spAutoFit/>
          </a:bodyPr>
          <a:lstStyle/>
          <a:p>
            <a:pPr algn="l"/>
            <a:endParaRPr lang="en-US"/>
          </a:p>
        </p:txBody>
      </p:sp>
      <p:sp>
        <p:nvSpPr>
          <p:cNvPr id="5" name="TextBox 4"/>
          <p:cNvSpPr txBox="1"/>
          <p:nvPr/>
        </p:nvSpPr>
        <p:spPr>
          <a:xfrm>
            <a:off x="4052315" y="1892474"/>
            <a:ext cx="2854735" cy="3970318"/>
          </a:xfrm>
          <a:prstGeom prst="rect">
            <a:avLst/>
          </a:prstGeom>
          <a:noFill/>
        </p:spPr>
        <p:txBody>
          <a:bodyPr wrap="square" rtlCol="0">
            <a:spAutoFit/>
          </a:bodyPr>
          <a:lstStyle/>
          <a:p>
            <a:r>
              <a:rPr lang="en-CA" b="1" i="0">
                <a:effectLst/>
                <a:latin typeface="Open Sans"/>
              </a:rPr>
              <a:t>Adult stem cells: </a:t>
            </a:r>
          </a:p>
          <a:p>
            <a:r>
              <a:rPr lang="en-CA" b="0" i="0">
                <a:effectLst/>
                <a:latin typeface="Open Sans"/>
              </a:rPr>
              <a:t>These stem cells come from developed organs and tissues in the body. They are used from our bodies to repair and replace damaged tissue in the same area in which they are found. </a:t>
            </a:r>
          </a:p>
          <a:p>
            <a:r>
              <a:rPr lang="en-CA" b="0" i="0">
                <a:effectLst/>
                <a:latin typeface="Open Sans"/>
              </a:rPr>
              <a:t>Adult stem cells can’t differentiate into as many other types of cells as embryonic stem cells can. </a:t>
            </a:r>
          </a:p>
          <a:p>
            <a:r>
              <a:rPr lang="en-CA">
                <a:latin typeface="Open Sans"/>
              </a:rPr>
              <a:t>(bone marrow transplants are a type of adult stem use)</a:t>
            </a:r>
            <a:endParaRPr lang="en-CA" i="0">
              <a:effectLst/>
              <a:latin typeface="Open Sans"/>
            </a:endParaRPr>
          </a:p>
        </p:txBody>
      </p:sp>
      <p:sp>
        <p:nvSpPr>
          <p:cNvPr id="6" name="TextBox 5"/>
          <p:cNvSpPr txBox="1"/>
          <p:nvPr/>
        </p:nvSpPr>
        <p:spPr>
          <a:xfrm>
            <a:off x="7465842" y="1638914"/>
            <a:ext cx="2698034" cy="4801314"/>
          </a:xfrm>
          <a:prstGeom prst="rect">
            <a:avLst/>
          </a:prstGeom>
          <a:noFill/>
        </p:spPr>
        <p:txBody>
          <a:bodyPr wrap="square" rtlCol="0">
            <a:spAutoFit/>
          </a:bodyPr>
          <a:lstStyle/>
          <a:p>
            <a:r>
              <a:rPr lang="en-CA" b="1"/>
              <a:t>Cord blood </a:t>
            </a:r>
            <a:r>
              <a:rPr lang="en-CA" b="1" i="0">
                <a:effectLst/>
                <a:latin typeface="Open Sans"/>
              </a:rPr>
              <a:t>stem cells and amniotic fluid stem cells:</a:t>
            </a:r>
          </a:p>
          <a:p>
            <a:r>
              <a:rPr lang="en-CA" b="0" i="0">
                <a:effectLst/>
                <a:latin typeface="Open Sans"/>
              </a:rPr>
              <a:t>Cord blood stem cells are taken from the umbilical cord after childbirth. They can be frozen in cell banks for use in the future. This blood can successfully treat children with blood stream cancers. Stem cells have also been found in amniotic fluid. This is the fluid that surrounds a developing baby inside the mother’s womb. </a:t>
            </a:r>
          </a:p>
          <a:p>
            <a:endParaRPr lang="en-CA" b="1" i="0">
              <a:effectLst/>
              <a:latin typeface="Open Sans"/>
            </a:endParaRPr>
          </a:p>
        </p:txBody>
      </p:sp>
      <p:pic>
        <p:nvPicPr>
          <p:cNvPr id="7" name="Picture 7"/>
          <p:cNvPicPr>
            <a:picLocks noChangeAspect="1"/>
          </p:cNvPicPr>
          <p:nvPr/>
        </p:nvPicPr>
        <p:blipFill>
          <a:blip r:embed="rId2"/>
          <a:stretch>
            <a:fillRect/>
          </a:stretch>
        </p:blipFill>
        <p:spPr>
          <a:xfrm>
            <a:off x="4308253" y="48434"/>
            <a:ext cx="3157589" cy="1429241"/>
          </a:xfrm>
          <a:prstGeom prst="rect">
            <a:avLst/>
          </a:prstGeom>
        </p:spPr>
      </p:pic>
    </p:spTree>
    <p:extLst>
      <p:ext uri="{BB962C8B-B14F-4D97-AF65-F5344CB8AC3E}">
        <p14:creationId xmlns:p14="http://schemas.microsoft.com/office/powerpoint/2010/main" val="5562933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571" y="514351"/>
            <a:ext cx="2605856" cy="523220"/>
          </a:xfrm>
          <a:prstGeom prst="rect">
            <a:avLst/>
          </a:prstGeom>
          <a:noFill/>
        </p:spPr>
        <p:txBody>
          <a:bodyPr wrap="square" rtlCol="0">
            <a:spAutoFit/>
          </a:bodyPr>
          <a:lstStyle/>
          <a:p>
            <a:pPr algn="l"/>
            <a:r>
              <a:rPr lang="en-CA" sz="2800"/>
              <a:t>Positives</a:t>
            </a:r>
            <a:r>
              <a:rPr lang="en-CA"/>
              <a:t> </a:t>
            </a:r>
            <a:endParaRPr lang="en-US"/>
          </a:p>
        </p:txBody>
      </p:sp>
      <p:sp>
        <p:nvSpPr>
          <p:cNvPr id="2" name="TextBox 1"/>
          <p:cNvSpPr txBox="1"/>
          <p:nvPr/>
        </p:nvSpPr>
        <p:spPr>
          <a:xfrm>
            <a:off x="730965" y="1436123"/>
            <a:ext cx="4163655" cy="5632311"/>
          </a:xfrm>
          <a:prstGeom prst="rect">
            <a:avLst/>
          </a:prstGeom>
          <a:noFill/>
        </p:spPr>
        <p:txBody>
          <a:bodyPr wrap="square" rtlCol="0">
            <a:spAutoFit/>
          </a:bodyPr>
          <a:lstStyle/>
          <a:p>
            <a:pPr algn="l"/>
            <a:r>
              <a:rPr lang="en-CA"/>
              <a:t>- Cure problems that had occurred in body whether through blood or cells. </a:t>
            </a:r>
          </a:p>
          <a:p>
            <a:pPr marL="285750" indent="-285750" algn="l">
              <a:buFontTx/>
              <a:buChar char="-"/>
            </a:pPr>
            <a:r>
              <a:rPr lang="en-CA"/>
              <a:t>You can keep your umbilical cord to use in a potential crisis. </a:t>
            </a:r>
          </a:p>
          <a:p>
            <a:pPr marL="285750" indent="-285750" algn="l">
              <a:buFontTx/>
              <a:buChar char="-"/>
            </a:pPr>
            <a:r>
              <a:rPr lang="en-CA"/>
              <a:t>Can save a child’s or a person close to you‘s life</a:t>
            </a:r>
          </a:p>
          <a:p>
            <a:pPr marL="285750" indent="-285750">
              <a:buFontTx/>
              <a:buChar char="-"/>
            </a:pPr>
            <a:r>
              <a:rPr lang="en-CA" b="0" i="0">
                <a:effectLst/>
                <a:latin typeface="Arial" panose="020B0604020202020204" pitchFamily="34" charset="0"/>
              </a:rPr>
              <a:t>Adult stem cells can be reprogrammed and are less likely to be rejected when used in transplants.</a:t>
            </a:r>
          </a:p>
          <a:p>
            <a:pPr marL="285750" indent="-285750">
              <a:buFontTx/>
              <a:buChar char="-"/>
            </a:pPr>
            <a:r>
              <a:rPr lang="en-CA" b="0" i="0">
                <a:effectLst/>
                <a:latin typeface="Arial" panose="020B0604020202020204" pitchFamily="34" charset="0"/>
              </a:rPr>
              <a:t>Induced pluripotent stem cells help avoid issues of histocompatibility in transplants, and research on these cells will help reprogram diseased or damaged tissues.</a:t>
            </a:r>
          </a:p>
          <a:p>
            <a:pPr marL="285750" indent="-285750" algn="l">
              <a:buFontTx/>
              <a:buChar char="-"/>
            </a:pPr>
            <a:endParaRPr lang="en-CA"/>
          </a:p>
          <a:p>
            <a:pPr marL="285750" indent="-285750" algn="l">
              <a:buFontTx/>
              <a:buChar char="-"/>
            </a:pPr>
            <a:endParaRPr lang="en-CA"/>
          </a:p>
          <a:p>
            <a:pPr marL="285750" indent="-285750" algn="l">
              <a:buFontTx/>
              <a:buChar char="-"/>
            </a:pPr>
            <a:endParaRPr lang="en-CA"/>
          </a:p>
          <a:p>
            <a:pPr marL="285750" indent="-285750" algn="l">
              <a:buFontTx/>
              <a:buChar char="-"/>
            </a:pPr>
            <a:endParaRPr lang="en-US"/>
          </a:p>
        </p:txBody>
      </p:sp>
      <p:pic>
        <p:nvPicPr>
          <p:cNvPr id="3" name="Picture 3"/>
          <p:cNvPicPr>
            <a:picLocks noChangeAspect="1"/>
          </p:cNvPicPr>
          <p:nvPr/>
        </p:nvPicPr>
        <p:blipFill>
          <a:blip r:embed="rId2"/>
          <a:stretch>
            <a:fillRect/>
          </a:stretch>
        </p:blipFill>
        <p:spPr>
          <a:xfrm>
            <a:off x="5857364" y="1289331"/>
            <a:ext cx="4245282" cy="2052163"/>
          </a:xfrm>
          <a:prstGeom prst="rect">
            <a:avLst/>
          </a:prstGeom>
        </p:spPr>
      </p:pic>
      <p:pic>
        <p:nvPicPr>
          <p:cNvPr id="6" name="Picture 6"/>
          <p:cNvPicPr>
            <a:picLocks noChangeAspect="1"/>
          </p:cNvPicPr>
          <p:nvPr/>
        </p:nvPicPr>
        <p:blipFill>
          <a:blip r:embed="rId3"/>
          <a:stretch>
            <a:fillRect/>
          </a:stretch>
        </p:blipFill>
        <p:spPr>
          <a:xfrm>
            <a:off x="6909523" y="3807611"/>
            <a:ext cx="2520227" cy="2407068"/>
          </a:xfrm>
          <a:prstGeom prst="rect">
            <a:avLst/>
          </a:prstGeom>
        </p:spPr>
      </p:pic>
    </p:spTree>
    <p:extLst>
      <p:ext uri="{BB962C8B-B14F-4D97-AF65-F5344CB8AC3E}">
        <p14:creationId xmlns:p14="http://schemas.microsoft.com/office/powerpoint/2010/main" val="21024843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4434" y="551220"/>
            <a:ext cx="2587420" cy="523220"/>
          </a:xfrm>
          <a:prstGeom prst="rect">
            <a:avLst/>
          </a:prstGeom>
          <a:noFill/>
        </p:spPr>
        <p:txBody>
          <a:bodyPr wrap="square" rtlCol="0">
            <a:spAutoFit/>
          </a:bodyPr>
          <a:lstStyle/>
          <a:p>
            <a:pPr algn="l"/>
            <a:r>
              <a:rPr lang="en-CA" sz="2800"/>
              <a:t>Negatives</a:t>
            </a:r>
            <a:endParaRPr lang="en-US"/>
          </a:p>
        </p:txBody>
      </p:sp>
      <p:sp>
        <p:nvSpPr>
          <p:cNvPr id="2" name="TextBox 1"/>
          <p:cNvSpPr txBox="1"/>
          <p:nvPr/>
        </p:nvSpPr>
        <p:spPr>
          <a:xfrm>
            <a:off x="675660" y="1694221"/>
            <a:ext cx="4578453" cy="3693319"/>
          </a:xfrm>
          <a:prstGeom prst="rect">
            <a:avLst/>
          </a:prstGeom>
          <a:noFill/>
        </p:spPr>
        <p:txBody>
          <a:bodyPr wrap="square" rtlCol="0">
            <a:spAutoFit/>
          </a:bodyPr>
          <a:lstStyle/>
          <a:p>
            <a:pPr marL="285750" indent="-285750">
              <a:buFontTx/>
              <a:buChar char="-"/>
            </a:pPr>
            <a:r>
              <a:rPr lang="en-CA" b="0" i="0">
                <a:effectLst/>
                <a:latin typeface="Arial" panose="020B0604020202020204" pitchFamily="34" charset="0"/>
              </a:rPr>
              <a:t>Embryonic stem cells may not be accepted when used in transplants because there is no way to generate them. They could potentially even cause tumors when used.</a:t>
            </a:r>
          </a:p>
          <a:p>
            <a:pPr marL="285750" indent="-285750">
              <a:buFontTx/>
              <a:buChar char="-"/>
            </a:pPr>
            <a:r>
              <a:rPr lang="en-CA" b="0" i="0">
                <a:effectLst/>
                <a:latin typeface="arial" panose="020B0604020202020204" pitchFamily="34" charset="0"/>
              </a:rPr>
              <a:t> some people believe that it is important that we shouldn't mess with human life and God decides what's best for humans.</a:t>
            </a:r>
          </a:p>
          <a:p>
            <a:pPr marL="285750" indent="-285750">
              <a:buFontTx/>
              <a:buChar char="-"/>
            </a:pPr>
            <a:r>
              <a:rPr lang="en-CA" b="0" i="0">
                <a:effectLst/>
                <a:latin typeface="arial" panose="020B0604020202020204" pitchFamily="34" charset="0"/>
              </a:rPr>
              <a:t> Some also believe that stem cell research will eventually make it possible to clone humans.</a:t>
            </a:r>
          </a:p>
          <a:p>
            <a:pPr marL="285750" indent="-285750">
              <a:buFontTx/>
              <a:buChar char="-"/>
            </a:pPr>
            <a:endParaRPr lang="en-CA" b="0" i="0">
              <a:effectLst/>
              <a:latin typeface="Arial" panose="020B0604020202020204" pitchFamily="34" charset="0"/>
            </a:endParaRPr>
          </a:p>
        </p:txBody>
      </p:sp>
      <p:pic>
        <p:nvPicPr>
          <p:cNvPr id="3" name="Picture 3"/>
          <p:cNvPicPr>
            <a:picLocks noChangeAspect="1"/>
          </p:cNvPicPr>
          <p:nvPr/>
        </p:nvPicPr>
        <p:blipFill>
          <a:blip r:embed="rId2"/>
          <a:stretch>
            <a:fillRect/>
          </a:stretch>
        </p:blipFill>
        <p:spPr>
          <a:xfrm>
            <a:off x="6815676" y="643397"/>
            <a:ext cx="2527421" cy="2389240"/>
          </a:xfrm>
          <a:prstGeom prst="rect">
            <a:avLst/>
          </a:prstGeom>
        </p:spPr>
      </p:pic>
      <p:pic>
        <p:nvPicPr>
          <p:cNvPr id="6" name="Picture 6"/>
          <p:cNvPicPr>
            <a:picLocks noChangeAspect="1"/>
          </p:cNvPicPr>
          <p:nvPr/>
        </p:nvPicPr>
        <p:blipFill>
          <a:blip r:embed="rId3"/>
          <a:stretch>
            <a:fillRect/>
          </a:stretch>
        </p:blipFill>
        <p:spPr>
          <a:xfrm>
            <a:off x="5645356" y="3380350"/>
            <a:ext cx="4669298" cy="2279930"/>
          </a:xfrm>
          <a:prstGeom prst="rect">
            <a:avLst/>
          </a:prstGeom>
        </p:spPr>
      </p:pic>
    </p:spTree>
    <p:extLst>
      <p:ext uri="{BB962C8B-B14F-4D97-AF65-F5344CB8AC3E}">
        <p14:creationId xmlns:p14="http://schemas.microsoft.com/office/powerpoint/2010/main" val="15809365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910" y="357649"/>
            <a:ext cx="3665896" cy="523220"/>
          </a:xfrm>
          <a:prstGeom prst="rect">
            <a:avLst/>
          </a:prstGeom>
          <a:noFill/>
        </p:spPr>
        <p:txBody>
          <a:bodyPr wrap="square" rtlCol="0">
            <a:spAutoFit/>
          </a:bodyPr>
          <a:lstStyle/>
          <a:p>
            <a:pPr algn="l"/>
            <a:r>
              <a:rPr lang="en-CA" sz="2800"/>
              <a:t>Future implications</a:t>
            </a:r>
            <a:r>
              <a:rPr lang="en-CA"/>
              <a:t> </a:t>
            </a:r>
            <a:endParaRPr lang="en-US"/>
          </a:p>
        </p:txBody>
      </p:sp>
      <p:sp>
        <p:nvSpPr>
          <p:cNvPr id="2" name="TextBox 1"/>
          <p:cNvSpPr txBox="1"/>
          <p:nvPr/>
        </p:nvSpPr>
        <p:spPr>
          <a:xfrm>
            <a:off x="6390659" y="2149404"/>
            <a:ext cx="5491010" cy="3693319"/>
          </a:xfrm>
          <a:prstGeom prst="rect">
            <a:avLst/>
          </a:prstGeom>
          <a:noFill/>
        </p:spPr>
        <p:txBody>
          <a:bodyPr wrap="square" rtlCol="0">
            <a:spAutoFit/>
          </a:bodyPr>
          <a:lstStyle/>
          <a:p>
            <a:r>
              <a:rPr lang="en-CA" b="1" i="0">
                <a:effectLst/>
                <a:latin typeface="Open Sans"/>
              </a:rPr>
              <a:t>Induced pluripotent stem cells: </a:t>
            </a:r>
          </a:p>
          <a:p>
            <a:r>
              <a:rPr lang="en-CA" sz="1600" i="0">
                <a:effectLst/>
              </a:rPr>
              <a:t>A new type of stem cell research</a:t>
            </a:r>
            <a:r>
              <a:rPr lang="en-CA" b="1" i="0">
                <a:effectLst/>
                <a:latin typeface="Open Sans"/>
              </a:rPr>
              <a:t>. </a:t>
            </a:r>
            <a:r>
              <a:rPr lang="en-CA" b="0" i="0">
                <a:effectLst/>
                <a:latin typeface="Open Sans"/>
              </a:rPr>
              <a:t>They can differentiate into all types of specialized cells in the body. This means they can potentially produce new cells for any organ or tissue. The process of this stem cell is by de-differentiate the cells. This can possibly show the problem that had occurred. This will help prevent the immune system from rejecting an organ transplant.</a:t>
            </a:r>
            <a:endParaRPr lang="en-CA" b="1" i="0">
              <a:effectLst/>
              <a:latin typeface="Open Sans"/>
            </a:endParaRPr>
          </a:p>
          <a:p>
            <a:endParaRPr lang="en-CA" b="1" i="0">
              <a:effectLst/>
              <a:latin typeface="Open Sans"/>
            </a:endParaRPr>
          </a:p>
          <a:p>
            <a:endParaRPr lang="en-CA" b="1" i="0">
              <a:effectLst/>
              <a:latin typeface="Open Sans"/>
            </a:endParaRPr>
          </a:p>
          <a:p>
            <a:endParaRPr lang="en-CA" b="1" i="0">
              <a:effectLst/>
              <a:latin typeface="Open Sans"/>
            </a:endParaRPr>
          </a:p>
          <a:p>
            <a:endParaRPr lang="en-CA" b="1" i="0">
              <a:effectLst/>
              <a:latin typeface="Open Sans"/>
            </a:endParaRPr>
          </a:p>
          <a:p>
            <a:pPr algn="l"/>
            <a:endParaRPr lang="en-US"/>
          </a:p>
        </p:txBody>
      </p:sp>
      <p:pic>
        <p:nvPicPr>
          <p:cNvPr id="3" name="Picture 4"/>
          <p:cNvPicPr>
            <a:picLocks noChangeAspect="1"/>
          </p:cNvPicPr>
          <p:nvPr/>
        </p:nvPicPr>
        <p:blipFill>
          <a:blip r:embed="rId2"/>
          <a:stretch>
            <a:fillRect/>
          </a:stretch>
        </p:blipFill>
        <p:spPr>
          <a:xfrm>
            <a:off x="488539" y="1927190"/>
            <a:ext cx="4458928" cy="2984956"/>
          </a:xfrm>
          <a:prstGeom prst="rect">
            <a:avLst/>
          </a:prstGeom>
        </p:spPr>
      </p:pic>
    </p:spTree>
    <p:extLst>
      <p:ext uri="{BB962C8B-B14F-4D97-AF65-F5344CB8AC3E}">
        <p14:creationId xmlns:p14="http://schemas.microsoft.com/office/powerpoint/2010/main" val="2203420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217" y="459044"/>
            <a:ext cx="3232662" cy="954107"/>
          </a:xfrm>
          <a:prstGeom prst="rect">
            <a:avLst/>
          </a:prstGeom>
          <a:noFill/>
        </p:spPr>
        <p:txBody>
          <a:bodyPr wrap="square" rtlCol="0">
            <a:spAutoFit/>
          </a:bodyPr>
          <a:lstStyle/>
          <a:p>
            <a:pPr algn="l"/>
            <a:r>
              <a:rPr lang="en-CA" sz="2800"/>
              <a:t>Ethical considerations</a:t>
            </a:r>
            <a:r>
              <a:rPr lang="en-CA"/>
              <a:t> </a:t>
            </a:r>
            <a:endParaRPr lang="en-US"/>
          </a:p>
        </p:txBody>
      </p:sp>
      <p:sp>
        <p:nvSpPr>
          <p:cNvPr id="2" name="TextBox 1"/>
          <p:cNvSpPr txBox="1"/>
          <p:nvPr/>
        </p:nvSpPr>
        <p:spPr>
          <a:xfrm>
            <a:off x="1496039" y="2099801"/>
            <a:ext cx="1828800" cy="1828800"/>
          </a:xfrm>
          <a:prstGeom prst="rect">
            <a:avLst/>
          </a:prstGeom>
          <a:noFill/>
        </p:spPr>
        <p:txBody>
          <a:bodyPr wrap="square" rtlCol="0">
            <a:spAutoFit/>
          </a:bodyPr>
          <a:lstStyle/>
          <a:p>
            <a:pPr algn="l"/>
            <a:endParaRPr lang="en-US"/>
          </a:p>
        </p:txBody>
      </p:sp>
      <p:sp>
        <p:nvSpPr>
          <p:cNvPr id="3" name="TextBox 2"/>
          <p:cNvSpPr txBox="1"/>
          <p:nvPr/>
        </p:nvSpPr>
        <p:spPr>
          <a:xfrm>
            <a:off x="414798" y="1850922"/>
            <a:ext cx="3610591" cy="2308324"/>
          </a:xfrm>
          <a:prstGeom prst="rect">
            <a:avLst/>
          </a:prstGeom>
          <a:noFill/>
        </p:spPr>
        <p:txBody>
          <a:bodyPr wrap="square" rtlCol="0">
            <a:spAutoFit/>
          </a:bodyPr>
          <a:lstStyle/>
          <a:p>
            <a:r>
              <a:rPr lang="en-CA" b="0" i="0">
                <a:effectLst/>
                <a:latin typeface="helvetica"/>
              </a:rPr>
              <a:t>Embryonic stem cell research poses a moral dilemma. It forces us to pick between two moral principles:</a:t>
            </a:r>
          </a:p>
          <a:p>
            <a:r>
              <a:rPr lang="en-CA" b="0" i="0">
                <a:effectLst/>
                <a:latin typeface="helvetica"/>
              </a:rPr>
              <a:t>The duty to prevent or alleviate suffering or The duty to respect the value of human life. </a:t>
            </a:r>
          </a:p>
          <a:p>
            <a:endParaRPr lang="en-CA" b="0" i="0">
              <a:effectLst/>
              <a:latin typeface="helvetica"/>
            </a:endParaRPr>
          </a:p>
        </p:txBody>
      </p:sp>
      <p:pic>
        <p:nvPicPr>
          <p:cNvPr id="5" name="Picture 5"/>
          <p:cNvPicPr>
            <a:picLocks noChangeAspect="1"/>
          </p:cNvPicPr>
          <p:nvPr/>
        </p:nvPicPr>
        <p:blipFill>
          <a:blip r:embed="rId2"/>
          <a:stretch>
            <a:fillRect/>
          </a:stretch>
        </p:blipFill>
        <p:spPr>
          <a:xfrm>
            <a:off x="4406080" y="1562920"/>
            <a:ext cx="5733436" cy="3269850"/>
          </a:xfrm>
          <a:prstGeom prst="rect">
            <a:avLst/>
          </a:prstGeom>
        </p:spPr>
      </p:pic>
    </p:spTree>
    <p:extLst>
      <p:ext uri="{BB962C8B-B14F-4D97-AF65-F5344CB8AC3E}">
        <p14:creationId xmlns:p14="http://schemas.microsoft.com/office/powerpoint/2010/main" val="1719249189"/>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6457" y="459043"/>
            <a:ext cx="4596889" cy="954107"/>
          </a:xfrm>
          <a:prstGeom prst="rect">
            <a:avLst/>
          </a:prstGeom>
          <a:noFill/>
        </p:spPr>
        <p:txBody>
          <a:bodyPr wrap="square" rtlCol="0">
            <a:spAutoFit/>
          </a:bodyPr>
          <a:lstStyle/>
          <a:p>
            <a:pPr algn="l"/>
            <a:r>
              <a:rPr lang="en-CA" sz="2800"/>
              <a:t>My opinion on stem cells research</a:t>
            </a:r>
            <a:endParaRPr lang="en-US" sz="2800"/>
          </a:p>
        </p:txBody>
      </p:sp>
      <p:sp>
        <p:nvSpPr>
          <p:cNvPr id="2" name="TextBox 1"/>
          <p:cNvSpPr txBox="1"/>
          <p:nvPr/>
        </p:nvSpPr>
        <p:spPr>
          <a:xfrm>
            <a:off x="3155232" y="2376333"/>
            <a:ext cx="6403566" cy="2585323"/>
          </a:xfrm>
          <a:prstGeom prst="rect">
            <a:avLst/>
          </a:prstGeom>
          <a:noFill/>
        </p:spPr>
        <p:txBody>
          <a:bodyPr wrap="square" rtlCol="0">
            <a:spAutoFit/>
          </a:bodyPr>
          <a:lstStyle/>
          <a:p>
            <a:pPr algn="l"/>
            <a:r>
              <a:rPr lang="en-CA"/>
              <a:t>My opinion on stem cell research is from a surgical sort of view. We were put on the earth for a reason. I believe that. We have survived for so long because of medical research. All of this stem cell research is helping in aiding or curing diseases that 100 years ago would have killed someone. That is truly amazing. If we weren’t meant to find something to help us in the long run then we wouldn’t have. That’s my opinion and that’s what I strongly agree with</a:t>
            </a:r>
            <a:endParaRPr lang="en-US"/>
          </a:p>
        </p:txBody>
      </p:sp>
    </p:spTree>
    <p:extLst>
      <p:ext uri="{BB962C8B-B14F-4D97-AF65-F5344CB8AC3E}">
        <p14:creationId xmlns:p14="http://schemas.microsoft.com/office/powerpoint/2010/main" val="11029515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4047" y="394519"/>
            <a:ext cx="4458622" cy="523220"/>
          </a:xfrm>
          <a:prstGeom prst="rect">
            <a:avLst/>
          </a:prstGeom>
          <a:noFill/>
        </p:spPr>
        <p:txBody>
          <a:bodyPr wrap="square" rtlCol="0">
            <a:spAutoFit/>
          </a:bodyPr>
          <a:lstStyle/>
          <a:p>
            <a:pPr algn="l"/>
            <a:r>
              <a:rPr lang="en-CA" sz="2800"/>
              <a:t>Information sources</a:t>
            </a:r>
            <a:endParaRPr lang="en-US" sz="2800"/>
          </a:p>
        </p:txBody>
      </p:sp>
      <p:sp>
        <p:nvSpPr>
          <p:cNvPr id="3" name="TextBox 2"/>
          <p:cNvSpPr txBox="1"/>
          <p:nvPr/>
        </p:nvSpPr>
        <p:spPr>
          <a:xfrm>
            <a:off x="620354" y="758620"/>
            <a:ext cx="1828800" cy="1828800"/>
          </a:xfrm>
          <a:prstGeom prst="rect">
            <a:avLst/>
          </a:prstGeom>
          <a:noFill/>
        </p:spPr>
        <p:txBody>
          <a:bodyPr wrap="square" rtlCol="0">
            <a:spAutoFit/>
          </a:bodyPr>
          <a:lstStyle/>
          <a:p>
            <a:pPr algn="l"/>
            <a:endParaRPr lang="en-US"/>
          </a:p>
        </p:txBody>
      </p:sp>
      <p:sp>
        <p:nvSpPr>
          <p:cNvPr id="5" name="TextBox 4"/>
          <p:cNvSpPr txBox="1"/>
          <p:nvPr/>
        </p:nvSpPr>
        <p:spPr>
          <a:xfrm>
            <a:off x="620354" y="758620"/>
            <a:ext cx="1828800" cy="1828800"/>
          </a:xfrm>
          <a:prstGeom prst="rect">
            <a:avLst/>
          </a:prstGeom>
          <a:noFill/>
        </p:spPr>
        <p:txBody>
          <a:bodyPr wrap="square" rtlCol="0">
            <a:spAutoFit/>
          </a:bodyPr>
          <a:lstStyle/>
          <a:p>
            <a:pPr algn="l"/>
            <a:endParaRPr lang="en-US"/>
          </a:p>
        </p:txBody>
      </p:sp>
      <p:sp>
        <p:nvSpPr>
          <p:cNvPr id="2" name="TextBox 1"/>
          <p:cNvSpPr txBox="1"/>
          <p:nvPr/>
        </p:nvSpPr>
        <p:spPr>
          <a:xfrm>
            <a:off x="2056477" y="1673020"/>
            <a:ext cx="4331417" cy="3416320"/>
          </a:xfrm>
          <a:prstGeom prst="rect">
            <a:avLst/>
          </a:prstGeom>
          <a:noFill/>
        </p:spPr>
        <p:txBody>
          <a:bodyPr wrap="square" rtlCol="0">
            <a:spAutoFit/>
          </a:bodyPr>
          <a:lstStyle/>
          <a:p>
            <a:pPr algn="l"/>
            <a:r>
              <a:rPr lang="en-US">
                <a:hlinkClick r:id="rId2"/>
              </a:rPr>
              <a:t>http://www.healthline.com/health/stem-cell-research</a:t>
            </a:r>
            <a:r>
              <a:rPr lang="en-CA">
                <a:hlinkClick r:id="rId2"/>
              </a:rPr>
              <a:t>#Overview1</a:t>
            </a:r>
            <a:r>
              <a:rPr lang="en-CA"/>
              <a:t> </a:t>
            </a:r>
          </a:p>
          <a:p>
            <a:pPr algn="l"/>
            <a:endParaRPr lang="en-CA"/>
          </a:p>
          <a:p>
            <a:pPr algn="l"/>
            <a:r>
              <a:rPr lang="en-CA">
                <a:hlinkClick r:id="rId3"/>
              </a:rPr>
              <a:t>http://m.newhealthadvisor.com/Pros-and-Cons-of-Stem-Cell-Research.html</a:t>
            </a:r>
            <a:endParaRPr lang="en-CA"/>
          </a:p>
          <a:p>
            <a:pPr algn="l"/>
            <a:endParaRPr lang="en-CA"/>
          </a:p>
          <a:p>
            <a:pPr algn="l"/>
            <a:r>
              <a:rPr lang="en-CA">
                <a:hlinkClick r:id="rId4"/>
              </a:rPr>
              <a:t>http://www.eurostemcell.org/embryonic-stem-cell-research-ethical-dilemma</a:t>
            </a:r>
            <a:endParaRPr lang="en-CA"/>
          </a:p>
          <a:p>
            <a:pPr algn="l"/>
            <a:endParaRPr lang="en-CA"/>
          </a:p>
          <a:p>
            <a:pPr algn="l"/>
            <a:endParaRPr lang="en-US"/>
          </a:p>
        </p:txBody>
      </p:sp>
    </p:spTree>
    <p:extLst>
      <p:ext uri="{BB962C8B-B14F-4D97-AF65-F5344CB8AC3E}">
        <p14:creationId xmlns:p14="http://schemas.microsoft.com/office/powerpoint/2010/main" val="917909434"/>
      </p:ext>
    </p:extLst>
  </p:cSld>
  <p:clrMapOvr>
    <a:masterClrMapping/>
  </p:clrMapOvr>
  <p:transition spd="med">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0</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Ion</vt:lpstr>
      <vt:lpstr>Stem cell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15</cp:revision>
  <dcterms:modified xsi:type="dcterms:W3CDTF">2017-01-13T21:19:51Z</dcterms:modified>
</cp:coreProperties>
</file>