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4037" r:id="rId2"/>
    <p:sldMasterId id="2147484247" r:id="rId3"/>
  </p:sldMasterIdLst>
  <p:notesMasterIdLst>
    <p:notesMasterId r:id="rId28"/>
  </p:notesMasterIdLst>
  <p:sldIdLst>
    <p:sldId id="427" r:id="rId4"/>
    <p:sldId id="489" r:id="rId5"/>
    <p:sldId id="523" r:id="rId6"/>
    <p:sldId id="454" r:id="rId7"/>
    <p:sldId id="455" r:id="rId8"/>
    <p:sldId id="485" r:id="rId9"/>
    <p:sldId id="456" r:id="rId10"/>
    <p:sldId id="457" r:id="rId11"/>
    <p:sldId id="522" r:id="rId12"/>
    <p:sldId id="458" r:id="rId13"/>
    <p:sldId id="526" r:id="rId14"/>
    <p:sldId id="486" r:id="rId15"/>
    <p:sldId id="496" r:id="rId16"/>
    <p:sldId id="527" r:id="rId17"/>
    <p:sldId id="528" r:id="rId18"/>
    <p:sldId id="462" r:id="rId19"/>
    <p:sldId id="490" r:id="rId20"/>
    <p:sldId id="498" r:id="rId21"/>
    <p:sldId id="499" r:id="rId22"/>
    <p:sldId id="503" r:id="rId23"/>
    <p:sldId id="524" r:id="rId24"/>
    <p:sldId id="525" r:id="rId25"/>
    <p:sldId id="518" r:id="rId26"/>
    <p:sldId id="520" r:id="rId27"/>
  </p:sldIdLst>
  <p:sldSz cx="9144000" cy="6858000" type="screen4x3"/>
  <p:notesSz cx="6858000" cy="9296400"/>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8AF5FA"/>
    <a:srgbClr val="DB23DF"/>
    <a:srgbClr val="3333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20" autoAdjust="0"/>
    <p:restoredTop sz="86420" autoAdjust="0"/>
  </p:normalViewPr>
  <p:slideViewPr>
    <p:cSldViewPr>
      <p:cViewPr varScale="1">
        <p:scale>
          <a:sx n="68" d="100"/>
          <a:sy n="68" d="100"/>
        </p:scale>
        <p:origin x="1219" y="5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552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hdr" sz="quarter"/>
          </p:nvPr>
        </p:nvSpPr>
        <p:spPr bwMode="auto">
          <a:xfrm>
            <a:off x="0" y="0"/>
            <a:ext cx="2971800" cy="463550"/>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a:defRPr sz="1200">
                <a:latin typeface="Arial" charset="0"/>
                <a:cs typeface="Arial" charset="0"/>
              </a:defRPr>
            </a:lvl1pPr>
          </a:lstStyle>
          <a:p>
            <a:pPr>
              <a:defRPr/>
            </a:pPr>
            <a:endParaRPr lang="en-US"/>
          </a:p>
        </p:txBody>
      </p:sp>
      <p:sp>
        <p:nvSpPr>
          <p:cNvPr id="195587" name="Rectangle 3"/>
          <p:cNvSpPr>
            <a:spLocks noGrp="1" noChangeArrowheads="1"/>
          </p:cNvSpPr>
          <p:nvPr>
            <p:ph type="dt" idx="1"/>
          </p:nvPr>
        </p:nvSpPr>
        <p:spPr bwMode="auto">
          <a:xfrm>
            <a:off x="3884613" y="0"/>
            <a:ext cx="2971800" cy="463550"/>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algn="r">
              <a:defRPr sz="1200">
                <a:latin typeface="Arial" charset="0"/>
                <a:cs typeface="Arial" charset="0"/>
              </a:defRPr>
            </a:lvl1pPr>
          </a:lstStyle>
          <a:p>
            <a:pPr>
              <a:defRPr/>
            </a:pPr>
            <a:endParaRPr lang="en-US"/>
          </a:p>
        </p:txBody>
      </p:sp>
      <p:sp>
        <p:nvSpPr>
          <p:cNvPr id="53252" name="Rectangle 4"/>
          <p:cNvSpPr>
            <a:spLocks noGrp="1" noRot="1" noChangeAspect="1" noChangeArrowheads="1" noTextEdit="1"/>
          </p:cNvSpPr>
          <p:nvPr>
            <p:ph type="sldImg" idx="2"/>
          </p:nvPr>
        </p:nvSpPr>
        <p:spPr bwMode="auto">
          <a:xfrm>
            <a:off x="1104900" y="698500"/>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9" name="Rectangle 5"/>
          <p:cNvSpPr>
            <a:spLocks noGrp="1" noChangeArrowheads="1"/>
          </p:cNvSpPr>
          <p:nvPr>
            <p:ph type="body" sz="quarter" idx="3"/>
          </p:nvPr>
        </p:nvSpPr>
        <p:spPr bwMode="auto">
          <a:xfrm>
            <a:off x="685800" y="4416425"/>
            <a:ext cx="5486400" cy="4181475"/>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95590" name="Rectangle 6"/>
          <p:cNvSpPr>
            <a:spLocks noGrp="1" noChangeArrowheads="1"/>
          </p:cNvSpPr>
          <p:nvPr>
            <p:ph type="ftr" sz="quarter" idx="4"/>
          </p:nvPr>
        </p:nvSpPr>
        <p:spPr bwMode="auto">
          <a:xfrm>
            <a:off x="0" y="8831263"/>
            <a:ext cx="2971800" cy="463550"/>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a:defRPr sz="1200">
                <a:latin typeface="Arial" charset="0"/>
                <a:cs typeface="Arial" charset="0"/>
              </a:defRPr>
            </a:lvl1pPr>
          </a:lstStyle>
          <a:p>
            <a:pPr>
              <a:defRPr/>
            </a:pPr>
            <a:endParaRPr lang="en-US"/>
          </a:p>
        </p:txBody>
      </p:sp>
      <p:sp>
        <p:nvSpPr>
          <p:cNvPr id="195591" name="Rectangle 7"/>
          <p:cNvSpPr>
            <a:spLocks noGrp="1" noChangeArrowheads="1"/>
          </p:cNvSpPr>
          <p:nvPr>
            <p:ph type="sldNum" sz="quarter" idx="5"/>
          </p:nvPr>
        </p:nvSpPr>
        <p:spPr bwMode="auto">
          <a:xfrm>
            <a:off x="3884613" y="8831263"/>
            <a:ext cx="2971800" cy="463550"/>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algn="r">
              <a:defRPr sz="1200">
                <a:latin typeface="Arial" panose="020B0604020202020204" pitchFamily="34" charset="0"/>
              </a:defRPr>
            </a:lvl1pPr>
          </a:lstStyle>
          <a:p>
            <a:fld id="{074994FA-493D-480E-B142-3928939CEB88}" type="slidenum">
              <a:rPr lang="en-US" altLang="en-US"/>
              <a:pPr/>
              <a:t>‹#›</a:t>
            </a:fld>
            <a:endParaRPr lang="en-US" altLang="en-US"/>
          </a:p>
        </p:txBody>
      </p:sp>
    </p:spTree>
    <p:extLst>
      <p:ext uri="{BB962C8B-B14F-4D97-AF65-F5344CB8AC3E}">
        <p14:creationId xmlns:p14="http://schemas.microsoft.com/office/powerpoint/2010/main" val="31634620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38B69FA0-1BC0-48CB-8274-9CC3FA675089}" type="slidenum">
              <a:rPr lang="en-US" altLang="en-US" sz="1200">
                <a:latin typeface="Arial" panose="020B0604020202020204" pitchFamily="34" charset="0"/>
              </a:rPr>
              <a:pPr eaLnBrk="1" hangingPunct="1"/>
              <a:t>1</a:t>
            </a:fld>
            <a:endParaRPr lang="en-US" altLang="en-US" sz="1200">
              <a:latin typeface="Arial" panose="020B0604020202020204" pitchFamily="34"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8823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smtClean="0">
                <a:latin typeface="Arial" panose="020B0604020202020204" pitchFamily="34" charset="0"/>
                <a:cs typeface="Arial" panose="020B0604020202020204" pitchFamily="34" charset="0"/>
              </a:rPr>
              <a:t>Recommend replacing stem core if removed and if sensor is removed you will need to reseal with a service kit.</a:t>
            </a:r>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FA18C589-C87D-4008-B21C-9D78DCBF1F33}" type="slidenum">
              <a:rPr lang="en-US" altLang="en-US" sz="1200">
                <a:latin typeface="Arial" panose="020B0604020202020204" pitchFamily="34" charset="0"/>
              </a:rPr>
              <a:pPr eaLnBrk="1" hangingPunct="1"/>
              <a:t>13</a:t>
            </a:fld>
            <a:endParaRPr lang="en-US" altLang="en-US" sz="1200">
              <a:latin typeface="Arial" panose="020B0604020202020204" pitchFamily="34" charset="0"/>
            </a:endParaRPr>
          </a:p>
        </p:txBody>
      </p:sp>
    </p:spTree>
    <p:extLst>
      <p:ext uri="{BB962C8B-B14F-4D97-AF65-F5344CB8AC3E}">
        <p14:creationId xmlns:p14="http://schemas.microsoft.com/office/powerpoint/2010/main" val="39728957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smtClean="0">
                <a:latin typeface="Arial" panose="020B0604020202020204" pitchFamily="34" charset="0"/>
                <a:cs typeface="Arial" panose="020B0604020202020204" pitchFamily="34" charset="0"/>
              </a:rPr>
              <a:t>*Note that reprogramming is only required when the vehicle uses a read out display that identifies true wheel location. Example LR tire low</a:t>
            </a:r>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21BB3D32-3594-42C2-9BB5-9780CA30DB53}" type="slidenum">
              <a:rPr lang="en-US" altLang="en-US" sz="1200">
                <a:latin typeface="Arial" panose="020B0604020202020204" pitchFamily="34" charset="0"/>
              </a:rPr>
              <a:pPr eaLnBrk="1" hangingPunct="1"/>
              <a:t>16</a:t>
            </a:fld>
            <a:endParaRPr lang="en-US" altLang="en-US" sz="1200">
              <a:latin typeface="Arial" panose="020B0604020202020204" pitchFamily="34" charset="0"/>
            </a:endParaRPr>
          </a:p>
        </p:txBody>
      </p:sp>
    </p:spTree>
    <p:extLst>
      <p:ext uri="{BB962C8B-B14F-4D97-AF65-F5344CB8AC3E}">
        <p14:creationId xmlns:p14="http://schemas.microsoft.com/office/powerpoint/2010/main" val="3481450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smtClean="0">
                <a:latin typeface="Arial" panose="020B0604020202020204" pitchFamily="34" charset="0"/>
                <a:cs typeface="Arial" panose="020B0604020202020204" pitchFamily="34" charset="0"/>
              </a:rPr>
              <a:t>Michell Manuals do not contain Diagnostic info and wiring diagrams but Motor Manuals do</a:t>
            </a:r>
          </a:p>
          <a:p>
            <a:endParaRPr lang="en-CA" altLang="en-US" smtClean="0">
              <a:latin typeface="Arial" panose="020B0604020202020204" pitchFamily="34" charset="0"/>
              <a:cs typeface="Arial" panose="020B0604020202020204" pitchFamily="34" charset="0"/>
            </a:endParaRPr>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A0B479D2-886B-45FF-AE71-B370BCF40FC1}" type="slidenum">
              <a:rPr lang="en-US" altLang="en-US" sz="1200">
                <a:latin typeface="Arial" panose="020B0604020202020204" pitchFamily="34" charset="0"/>
              </a:rPr>
              <a:pPr eaLnBrk="1" hangingPunct="1"/>
              <a:t>18</a:t>
            </a:fld>
            <a:endParaRPr lang="en-US" altLang="en-US" sz="1200">
              <a:latin typeface="Arial" panose="020B0604020202020204" pitchFamily="34" charset="0"/>
            </a:endParaRPr>
          </a:p>
        </p:txBody>
      </p:sp>
    </p:spTree>
    <p:extLst>
      <p:ext uri="{BB962C8B-B14F-4D97-AF65-F5344CB8AC3E}">
        <p14:creationId xmlns:p14="http://schemas.microsoft.com/office/powerpoint/2010/main" val="215561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smtClean="0">
              <a:latin typeface="Arial" panose="020B0604020202020204" pitchFamily="34" charset="0"/>
              <a:cs typeface="Arial" panose="020B0604020202020204" pitchFamily="34" charset="0"/>
            </a:endParaRP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9E0B73AE-723A-4BED-878F-88909D3E76CA}" type="slidenum">
              <a:rPr lang="en-US" altLang="en-US" sz="1200">
                <a:latin typeface="Arial" panose="020B0604020202020204" pitchFamily="34" charset="0"/>
              </a:rPr>
              <a:pPr eaLnBrk="1" hangingPunct="1"/>
              <a:t>20</a:t>
            </a:fld>
            <a:endParaRPr lang="en-US" altLang="en-US" sz="1200">
              <a:latin typeface="Arial" panose="020B0604020202020204" pitchFamily="34" charset="0"/>
            </a:endParaRPr>
          </a:p>
        </p:txBody>
      </p:sp>
    </p:spTree>
    <p:extLst>
      <p:ext uri="{BB962C8B-B14F-4D97-AF65-F5344CB8AC3E}">
        <p14:creationId xmlns:p14="http://schemas.microsoft.com/office/powerpoint/2010/main" val="37869247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smtClean="0">
                <a:latin typeface="Arial" panose="020B0604020202020204" pitchFamily="34" charset="0"/>
                <a:cs typeface="Arial" panose="020B0604020202020204" pitchFamily="34" charset="0"/>
              </a:rPr>
              <a:t>Question the customer about accessories they use and when the fault occurs.</a:t>
            </a:r>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C3C8F564-23E3-4691-8DEE-6B200F9248C7}" type="slidenum">
              <a:rPr lang="en-US" altLang="en-US" sz="1200">
                <a:latin typeface="Arial" panose="020B0604020202020204" pitchFamily="34" charset="0"/>
              </a:rPr>
              <a:pPr eaLnBrk="1" hangingPunct="1"/>
              <a:t>21</a:t>
            </a:fld>
            <a:endParaRPr lang="en-US" altLang="en-US" sz="1200">
              <a:latin typeface="Arial" panose="020B0604020202020204" pitchFamily="34" charset="0"/>
            </a:endParaRPr>
          </a:p>
        </p:txBody>
      </p:sp>
    </p:spTree>
    <p:extLst>
      <p:ext uri="{BB962C8B-B14F-4D97-AF65-F5344CB8AC3E}">
        <p14:creationId xmlns:p14="http://schemas.microsoft.com/office/powerpoint/2010/main" val="3311875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smtClean="0">
                <a:latin typeface="Arial" panose="020B0604020202020204" pitchFamily="34" charset="0"/>
                <a:cs typeface="Arial" panose="020B0604020202020204" pitchFamily="34" charset="0"/>
              </a:rPr>
              <a:t>Codes that indicate sensor faults will set if 3 or less sensors are detected by Module, System Fault = no sensors detected and likely a module issue.</a:t>
            </a:r>
          </a:p>
          <a:p>
            <a:endParaRPr lang="en-CA" altLang="en-US" smtClean="0">
              <a:latin typeface="Arial" panose="020B0604020202020204" pitchFamily="34" charset="0"/>
              <a:cs typeface="Arial" panose="020B0604020202020204" pitchFamily="34" charset="0"/>
            </a:endParaRPr>
          </a:p>
          <a:p>
            <a:r>
              <a:rPr lang="en-CA" altLang="en-US" smtClean="0">
                <a:latin typeface="Arial" panose="020B0604020202020204" pitchFamily="34" charset="0"/>
                <a:cs typeface="Arial" panose="020B0604020202020204" pitchFamily="34" charset="0"/>
              </a:rPr>
              <a:t>If a sensor can not be detected, try holding an known good sensor in the proximity of the wheel and attempt relearn again.</a:t>
            </a:r>
          </a:p>
          <a:p>
            <a:endParaRPr lang="en-CA" altLang="en-US" smtClean="0">
              <a:latin typeface="Arial" panose="020B0604020202020204" pitchFamily="34" charset="0"/>
              <a:cs typeface="Arial" panose="020B0604020202020204" pitchFamily="34" charset="0"/>
            </a:endParaRPr>
          </a:p>
          <a:p>
            <a:r>
              <a:rPr lang="en-CA" altLang="en-US" smtClean="0">
                <a:latin typeface="Arial" panose="020B0604020202020204" pitchFamily="34" charset="0"/>
                <a:cs typeface="Arial" panose="020B0604020202020204" pitchFamily="34" charset="0"/>
              </a:rPr>
              <a:t>Use scan tool to view “Events” Ford captures 5 events and these can be helpful in diagnosis. An Event is an occasion when the TPMS light came on. Note that tire location may not be correct if system was not relearned after rotate.</a:t>
            </a:r>
          </a:p>
          <a:p>
            <a:endParaRPr lang="en-CA" altLang="en-US" smtClean="0">
              <a:latin typeface="Arial" panose="020B0604020202020204" pitchFamily="34" charset="0"/>
              <a:cs typeface="Arial" panose="020B0604020202020204" pitchFamily="34" charset="0"/>
            </a:endParaRPr>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2E2DD2D7-8BCE-4F82-83BE-97395FA19E30}" type="slidenum">
              <a:rPr lang="en-US" altLang="en-US" sz="1200">
                <a:latin typeface="Arial" panose="020B0604020202020204" pitchFamily="34" charset="0"/>
              </a:rPr>
              <a:pPr eaLnBrk="1" hangingPunct="1"/>
              <a:t>22</a:t>
            </a:fld>
            <a:endParaRPr lang="en-US" altLang="en-US" sz="1200">
              <a:latin typeface="Arial" panose="020B0604020202020204" pitchFamily="34" charset="0"/>
            </a:endParaRPr>
          </a:p>
        </p:txBody>
      </p:sp>
    </p:spTree>
    <p:extLst>
      <p:ext uri="{BB962C8B-B14F-4D97-AF65-F5344CB8AC3E}">
        <p14:creationId xmlns:p14="http://schemas.microsoft.com/office/powerpoint/2010/main" val="25459497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Monotype Sorts" pitchFamily="2" charset="2"/>
              <a:buNone/>
            </a:pPr>
            <a:r>
              <a:rPr lang="en-CA" altLang="en-US" smtClean="0">
                <a:latin typeface="Arial" panose="020B0604020202020204" pitchFamily="34" charset="0"/>
                <a:cs typeface="Arial" panose="020B0604020202020204" pitchFamily="34" charset="0"/>
              </a:rPr>
              <a:t>Hand out this page as a worksheet, have the students do individually then form groups to compare answers. Finally review as a class.</a:t>
            </a:r>
          </a:p>
          <a:p>
            <a:endParaRPr lang="en-CA" altLang="en-US" smtClean="0">
              <a:latin typeface="Arial" panose="020B0604020202020204" pitchFamily="34" charset="0"/>
              <a:cs typeface="Arial" panose="020B0604020202020204" pitchFamily="34" charset="0"/>
            </a:endParaRPr>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519FFC5C-9D24-42C8-84A2-B3A86875A1F3}" type="slidenum">
              <a:rPr lang="en-US" altLang="en-US" sz="1200">
                <a:latin typeface="Arial" panose="020B0604020202020204" pitchFamily="34" charset="0"/>
              </a:rPr>
              <a:pPr eaLnBrk="1" hangingPunct="1"/>
              <a:t>23</a:t>
            </a:fld>
            <a:endParaRPr lang="en-US" altLang="en-US" sz="1200">
              <a:latin typeface="Arial" panose="020B0604020202020204" pitchFamily="34" charset="0"/>
            </a:endParaRPr>
          </a:p>
        </p:txBody>
      </p:sp>
    </p:spTree>
    <p:extLst>
      <p:ext uri="{BB962C8B-B14F-4D97-AF65-F5344CB8AC3E}">
        <p14:creationId xmlns:p14="http://schemas.microsoft.com/office/powerpoint/2010/main" val="36470336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Monotype Sorts" pitchFamily="2" charset="2"/>
              <a:buNone/>
            </a:pPr>
            <a:r>
              <a:rPr lang="en-CA" altLang="en-US" smtClean="0">
                <a:latin typeface="Arial" panose="020B0604020202020204" pitchFamily="34" charset="0"/>
                <a:cs typeface="Arial" panose="020B0604020202020204" pitchFamily="34" charset="0"/>
              </a:rPr>
              <a:t>Hand out this page as a worksheet, have the students do individually then form groups to compare answers. Finally review as a class.</a:t>
            </a:r>
          </a:p>
          <a:p>
            <a:pPr>
              <a:buFont typeface="Monotype Sorts" pitchFamily="2" charset="2"/>
              <a:buNone/>
            </a:pPr>
            <a:endParaRPr lang="en-CA" altLang="en-US" smtClean="0">
              <a:latin typeface="Arial" panose="020B0604020202020204" pitchFamily="34" charset="0"/>
              <a:cs typeface="Arial" panose="020B0604020202020204" pitchFamily="34" charset="0"/>
            </a:endParaRPr>
          </a:p>
          <a:p>
            <a:pPr>
              <a:buFont typeface="Monotype Sorts" pitchFamily="2" charset="2"/>
              <a:buNone/>
            </a:pPr>
            <a:r>
              <a:rPr lang="en-CA" altLang="en-US" smtClean="0">
                <a:latin typeface="Arial" panose="020B0604020202020204" pitchFamily="34" charset="0"/>
                <a:cs typeface="Arial" panose="020B0604020202020204" pitchFamily="34" charset="0"/>
              </a:rPr>
              <a:t>TREAD = </a:t>
            </a:r>
            <a:r>
              <a:rPr lang="en-CA" altLang="en-US" sz="1600" b="1" smtClean="0">
                <a:latin typeface="Arial" panose="020B0604020202020204" pitchFamily="34" charset="0"/>
                <a:cs typeface="Arial" panose="020B0604020202020204" pitchFamily="34" charset="0"/>
              </a:rPr>
              <a:t>T</a:t>
            </a:r>
            <a:r>
              <a:rPr lang="en-CA" altLang="en-US" smtClean="0">
                <a:latin typeface="Arial" panose="020B0604020202020204" pitchFamily="34" charset="0"/>
                <a:cs typeface="Arial" panose="020B0604020202020204" pitchFamily="34" charset="0"/>
              </a:rPr>
              <a:t>ransportation </a:t>
            </a:r>
            <a:r>
              <a:rPr lang="en-CA" altLang="en-US" sz="1600" b="1" smtClean="0">
                <a:latin typeface="Arial" panose="020B0604020202020204" pitchFamily="34" charset="0"/>
                <a:cs typeface="Arial" panose="020B0604020202020204" pitchFamily="34" charset="0"/>
              </a:rPr>
              <a:t>R</a:t>
            </a:r>
            <a:r>
              <a:rPr lang="en-CA" altLang="en-US" smtClean="0">
                <a:latin typeface="Arial" panose="020B0604020202020204" pitchFamily="34" charset="0"/>
                <a:cs typeface="Arial" panose="020B0604020202020204" pitchFamily="34" charset="0"/>
              </a:rPr>
              <a:t>ecall </a:t>
            </a:r>
            <a:r>
              <a:rPr lang="en-CA" altLang="en-US" sz="1600" b="1" smtClean="0">
                <a:latin typeface="Arial" panose="020B0604020202020204" pitchFamily="34" charset="0"/>
                <a:cs typeface="Arial" panose="020B0604020202020204" pitchFamily="34" charset="0"/>
              </a:rPr>
              <a:t>E</a:t>
            </a:r>
            <a:r>
              <a:rPr lang="en-CA" altLang="en-US" sz="1400" smtClean="0">
                <a:latin typeface="Arial" panose="020B0604020202020204" pitchFamily="34" charset="0"/>
                <a:cs typeface="Arial" panose="020B0604020202020204" pitchFamily="34" charset="0"/>
              </a:rPr>
              <a:t>nhancement </a:t>
            </a:r>
            <a:r>
              <a:rPr lang="en-CA" altLang="en-US" sz="1600" b="1" smtClean="0">
                <a:latin typeface="Arial" panose="020B0604020202020204" pitchFamily="34" charset="0"/>
                <a:cs typeface="Arial" panose="020B0604020202020204" pitchFamily="34" charset="0"/>
              </a:rPr>
              <a:t>A</a:t>
            </a:r>
            <a:r>
              <a:rPr lang="en-CA" altLang="en-US" smtClean="0">
                <a:latin typeface="Arial" panose="020B0604020202020204" pitchFamily="34" charset="0"/>
                <a:cs typeface="Arial" panose="020B0604020202020204" pitchFamily="34" charset="0"/>
              </a:rPr>
              <a:t>ccountability &amp; </a:t>
            </a:r>
            <a:r>
              <a:rPr lang="en-CA" altLang="en-US" sz="1600" b="1" smtClean="0">
                <a:latin typeface="Arial" panose="020B0604020202020204" pitchFamily="34" charset="0"/>
                <a:cs typeface="Arial" panose="020B0604020202020204" pitchFamily="34" charset="0"/>
              </a:rPr>
              <a:t>D</a:t>
            </a:r>
            <a:r>
              <a:rPr lang="en-CA" altLang="en-US" smtClean="0">
                <a:latin typeface="Arial" panose="020B0604020202020204" pitchFamily="34" charset="0"/>
                <a:cs typeface="Arial" panose="020B0604020202020204" pitchFamily="34" charset="0"/>
              </a:rPr>
              <a:t>ocumentation</a:t>
            </a:r>
          </a:p>
          <a:p>
            <a:endParaRPr lang="en-CA" altLang="en-US" smtClean="0">
              <a:latin typeface="Arial" panose="020B0604020202020204" pitchFamily="34" charset="0"/>
              <a:cs typeface="Arial" panose="020B0604020202020204" pitchFamily="34" charset="0"/>
            </a:endParaRPr>
          </a:p>
        </p:txBody>
      </p:sp>
      <p:sp>
        <p:nvSpPr>
          <p:cNvPr id="78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E242BD85-0E84-4B43-8475-90B2AD281C34}" type="slidenum">
              <a:rPr lang="en-US" altLang="en-US" sz="1200">
                <a:latin typeface="Arial" panose="020B0604020202020204" pitchFamily="34" charset="0"/>
              </a:rPr>
              <a:pPr eaLnBrk="1" hangingPunct="1"/>
              <a:t>24</a:t>
            </a:fld>
            <a:endParaRPr lang="en-US" altLang="en-US" sz="1200">
              <a:latin typeface="Arial" panose="020B0604020202020204" pitchFamily="34" charset="0"/>
            </a:endParaRPr>
          </a:p>
        </p:txBody>
      </p:sp>
    </p:spTree>
    <p:extLst>
      <p:ext uri="{BB962C8B-B14F-4D97-AF65-F5344CB8AC3E}">
        <p14:creationId xmlns:p14="http://schemas.microsoft.com/office/powerpoint/2010/main" val="2236315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panose="020B0604020202020204" pitchFamily="34" charset="0"/>
              <a:buChar char="•"/>
            </a:pPr>
            <a:r>
              <a:rPr lang="en-US" sz="1200" b="0" i="0" kern="1200" dirty="0" smtClean="0">
                <a:solidFill>
                  <a:schemeClr val="tx1"/>
                </a:solidFill>
                <a:effectLst/>
                <a:latin typeface="Arial" charset="0"/>
                <a:ea typeface="+mn-ea"/>
                <a:cs typeface="Arial" charset="0"/>
              </a:rPr>
              <a:t>TPMS isn’t mandated in Canada, but an estimated 70 per cent of vehicles sold since 2007 are equipped with TPMS.</a:t>
            </a:r>
            <a:endParaRPr lang="en-CA" altLang="en-US" dirty="0" smtClean="0">
              <a:latin typeface="Arial" panose="020B0604020202020204" pitchFamily="34" charset="0"/>
              <a:cs typeface="Arial" panose="020B0604020202020204" pitchFamily="34" charset="0"/>
            </a:endParaRPr>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4B229D74-37DD-4568-8DE9-54004DE4517A}" type="slidenum">
              <a:rPr lang="en-US" altLang="en-US" sz="1200">
                <a:latin typeface="Arial" panose="020B0604020202020204" pitchFamily="34" charset="0"/>
              </a:rPr>
              <a:pPr eaLnBrk="1" hangingPunct="1"/>
              <a:t>2</a:t>
            </a:fld>
            <a:endParaRPr lang="en-US" altLang="en-US" sz="1200">
              <a:latin typeface="Arial" panose="020B0604020202020204" pitchFamily="34" charset="0"/>
            </a:endParaRPr>
          </a:p>
        </p:txBody>
      </p:sp>
    </p:spTree>
    <p:extLst>
      <p:ext uri="{BB962C8B-B14F-4D97-AF65-F5344CB8AC3E}">
        <p14:creationId xmlns:p14="http://schemas.microsoft.com/office/powerpoint/2010/main" val="3395753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panose="020B0604020202020204" pitchFamily="34" charset="0"/>
              <a:buChar char="•"/>
            </a:pPr>
            <a:r>
              <a:rPr lang="en-CA" altLang="en-US" dirty="0" smtClean="0">
                <a:latin typeface="Arial" panose="020B0604020202020204" pitchFamily="34" charset="0"/>
                <a:cs typeface="Arial" panose="020B0604020202020204" pitchFamily="34" charset="0"/>
              </a:rPr>
              <a:t>Different front and rear specs require relearn after rotation. </a:t>
            </a:r>
          </a:p>
          <a:p>
            <a:pPr marL="171450" indent="-171450">
              <a:buFont typeface="Arial" panose="020B0604020202020204" pitchFamily="34" charset="0"/>
              <a:buChar char="•"/>
            </a:pPr>
            <a:r>
              <a:rPr lang="en-CA" altLang="en-US" dirty="0" smtClean="0">
                <a:latin typeface="Arial" panose="020B0604020202020204" pitchFamily="34" charset="0"/>
                <a:cs typeface="Arial" panose="020B0604020202020204" pitchFamily="34" charset="0"/>
              </a:rPr>
              <a:t>Temperature affects tire pressure (sensors also read temp)</a:t>
            </a:r>
          </a:p>
          <a:p>
            <a:pPr marL="171450" indent="-171450">
              <a:buFont typeface="Arial" panose="020B0604020202020204" pitchFamily="34" charset="0"/>
              <a:buChar char="•"/>
            </a:pPr>
            <a:r>
              <a:rPr lang="en-CA" altLang="en-US" dirty="0" smtClean="0">
                <a:latin typeface="Arial" panose="020B0604020202020204" pitchFamily="34" charset="0"/>
                <a:cs typeface="Arial" panose="020B0604020202020204" pitchFamily="34" charset="0"/>
              </a:rPr>
              <a:t>Factory TPMS systems are not adjustable for different PSI</a:t>
            </a:r>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A699C195-FE6D-43AA-B34D-B887AEBAC42B}" type="slidenum">
              <a:rPr lang="en-US" altLang="en-US" sz="1200">
                <a:latin typeface="Arial" panose="020B0604020202020204" pitchFamily="34" charset="0"/>
              </a:rPr>
              <a:pPr eaLnBrk="1" hangingPunct="1"/>
              <a:t>3</a:t>
            </a:fld>
            <a:endParaRPr lang="en-US" altLang="en-US" sz="1200">
              <a:latin typeface="Arial" panose="020B0604020202020204" pitchFamily="34" charset="0"/>
            </a:endParaRPr>
          </a:p>
        </p:txBody>
      </p:sp>
    </p:spTree>
    <p:extLst>
      <p:ext uri="{BB962C8B-B14F-4D97-AF65-F5344CB8AC3E}">
        <p14:creationId xmlns:p14="http://schemas.microsoft.com/office/powerpoint/2010/main" val="886849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en-CA" altLang="en-US" smtClean="0">
                <a:latin typeface="Arial" panose="020B0604020202020204" pitchFamily="34" charset="0"/>
                <a:cs typeface="Arial" panose="020B0604020202020204" pitchFamily="34" charset="0"/>
              </a:rPr>
              <a:t>Indirect uses ABS wheel speed sensors to detect low tire pressure (because tire psi affects circumference of tire therefore tire RPM)</a:t>
            </a:r>
          </a:p>
          <a:p>
            <a:pPr marL="171450" indent="-171450">
              <a:buFontTx/>
              <a:buChar char="•"/>
            </a:pPr>
            <a:r>
              <a:rPr lang="en-US" altLang="en-US" smtClean="0">
                <a:latin typeface="Arial" panose="020B0604020202020204" pitchFamily="34" charset="0"/>
                <a:cs typeface="Arial" panose="020B0604020202020204" pitchFamily="34" charset="0"/>
              </a:rPr>
              <a:t>Unfortunately, indirect tire pressure monitoring systems have several shortcomings. </a:t>
            </a:r>
          </a:p>
          <a:p>
            <a:pPr marL="171450" indent="-171450">
              <a:buFontTx/>
              <a:buChar char="•"/>
            </a:pPr>
            <a:r>
              <a:rPr lang="en-US" altLang="en-US" smtClean="0">
                <a:latin typeface="Arial" panose="020B0604020202020204" pitchFamily="34" charset="0"/>
                <a:cs typeface="Arial" panose="020B0604020202020204" pitchFamily="34" charset="0"/>
              </a:rPr>
              <a:t>Indirect systems won't tell the drivers which tire is low on pressure, and won't warn the driver if all four tires are losing pressure at the same rate </a:t>
            </a:r>
          </a:p>
          <a:p>
            <a:pPr marL="171450" indent="-171450">
              <a:buFontTx/>
              <a:buChar char="•"/>
            </a:pPr>
            <a:r>
              <a:rPr lang="en-US" altLang="en-US" smtClean="0">
                <a:latin typeface="Arial" panose="020B0604020202020204" pitchFamily="34" charset="0"/>
                <a:cs typeface="Arial" panose="020B0604020202020204" pitchFamily="34" charset="0"/>
              </a:rPr>
              <a:t>(as occurs during the fall and winter months when ambient temperatures get colder).</a:t>
            </a:r>
          </a:p>
          <a:p>
            <a:pPr marL="171450" indent="-171450">
              <a:buFontTx/>
              <a:buChar char="•"/>
            </a:pPr>
            <a:r>
              <a:rPr lang="en-US" altLang="en-US" smtClean="0">
                <a:latin typeface="Arial" panose="020B0604020202020204" pitchFamily="34" charset="0"/>
                <a:cs typeface="Arial" panose="020B0604020202020204" pitchFamily="34" charset="0"/>
              </a:rPr>
              <a:t>Additionally, our current experience with indirect systems indicates that they can generate frequent false warnings. </a:t>
            </a:r>
            <a:endParaRPr lang="en-CA" altLang="en-US" smtClean="0">
              <a:latin typeface="Arial" panose="020B0604020202020204" pitchFamily="34" charset="0"/>
              <a:cs typeface="Arial" panose="020B0604020202020204" pitchFamily="34" charset="0"/>
            </a:endParaRPr>
          </a:p>
          <a:p>
            <a:pPr marL="171450" indent="-171450">
              <a:buFontTx/>
              <a:buChar char="•"/>
            </a:pPr>
            <a:endParaRPr lang="en-CA" altLang="en-US" smtClean="0">
              <a:latin typeface="Arial" panose="020B0604020202020204" pitchFamily="34" charset="0"/>
              <a:cs typeface="Arial" panose="020B0604020202020204" pitchFamily="34" charset="0"/>
            </a:endParaRPr>
          </a:p>
          <a:p>
            <a:pPr marL="171450" indent="-171450">
              <a:buFontTx/>
              <a:buChar char="•"/>
            </a:pPr>
            <a:r>
              <a:rPr lang="en-CA" altLang="en-US" smtClean="0">
                <a:latin typeface="Arial" panose="020B0604020202020204" pitchFamily="34" charset="0"/>
                <a:cs typeface="Arial" panose="020B0604020202020204" pitchFamily="34" charset="0"/>
              </a:rPr>
              <a:t>Direct is most common and best systems and it measures tire pressure with wheel mounted sensors.</a:t>
            </a: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6D9AE190-0B2A-44E0-B211-F15491751AF7}" type="slidenum">
              <a:rPr lang="en-US" altLang="en-US" sz="1200">
                <a:latin typeface="Arial" panose="020B0604020202020204" pitchFamily="34" charset="0"/>
              </a:rPr>
              <a:pPr eaLnBrk="1" hangingPunct="1"/>
              <a:t>5</a:t>
            </a:fld>
            <a:endParaRPr lang="en-US" altLang="en-US" sz="1200">
              <a:latin typeface="Arial" panose="020B0604020202020204" pitchFamily="34" charset="0"/>
            </a:endParaRPr>
          </a:p>
        </p:txBody>
      </p:sp>
    </p:spTree>
    <p:extLst>
      <p:ext uri="{BB962C8B-B14F-4D97-AF65-F5344CB8AC3E}">
        <p14:creationId xmlns:p14="http://schemas.microsoft.com/office/powerpoint/2010/main" val="2817437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cs typeface="Arial" panose="020B0604020202020204" pitchFamily="34" charset="0"/>
              </a:rPr>
              <a:t>These systems are cheaper in design but</a:t>
            </a:r>
            <a:r>
              <a:rPr lang="en-US" altLang="en-US" baseline="0" dirty="0" smtClean="0">
                <a:latin typeface="Arial" panose="020B0604020202020204" pitchFamily="34" charset="0"/>
                <a:cs typeface="Arial" panose="020B0604020202020204" pitchFamily="34" charset="0"/>
              </a:rPr>
              <a:t> </a:t>
            </a:r>
            <a:r>
              <a:rPr lang="en-US" altLang="en-US" dirty="0" smtClean="0">
                <a:latin typeface="Arial" panose="020B0604020202020204" pitchFamily="34" charset="0"/>
                <a:cs typeface="Arial" panose="020B0604020202020204" pitchFamily="34" charset="0"/>
              </a:rPr>
              <a:t>may have more false alarms.</a:t>
            </a:r>
          </a:p>
          <a:p>
            <a:endParaRPr lang="en-CA" altLang="en-US" dirty="0" smtClean="0">
              <a:latin typeface="Arial" panose="020B0604020202020204" pitchFamily="34" charset="0"/>
              <a:cs typeface="Arial" panose="020B0604020202020204" pitchFamily="34" charset="0"/>
            </a:endParaRPr>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C35FD87F-2D64-4D42-AE5B-13189D05A830}" type="slidenum">
              <a:rPr lang="en-US" altLang="en-US" sz="1200">
                <a:latin typeface="Arial" panose="020B0604020202020204" pitchFamily="34" charset="0"/>
              </a:rPr>
              <a:pPr eaLnBrk="1" hangingPunct="1"/>
              <a:t>6</a:t>
            </a:fld>
            <a:endParaRPr lang="en-US" altLang="en-US" sz="1200">
              <a:latin typeface="Arial" panose="020B0604020202020204" pitchFamily="34" charset="0"/>
            </a:endParaRPr>
          </a:p>
        </p:txBody>
      </p:sp>
    </p:spTree>
    <p:extLst>
      <p:ext uri="{BB962C8B-B14F-4D97-AF65-F5344CB8AC3E}">
        <p14:creationId xmlns:p14="http://schemas.microsoft.com/office/powerpoint/2010/main" val="515990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dirty="0" smtClean="0">
              <a:latin typeface="Arial" panose="020B0604020202020204" pitchFamily="34" charset="0"/>
              <a:cs typeface="Arial" panose="020B0604020202020204" pitchFamily="34" charset="0"/>
            </a:endParaRPr>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60ABEA1C-B1C0-4E5F-863C-2777819D8212}" type="slidenum">
              <a:rPr lang="en-US" altLang="en-US" sz="1200">
                <a:latin typeface="Arial" panose="020B0604020202020204" pitchFamily="34" charset="0"/>
              </a:rPr>
              <a:pPr eaLnBrk="1" hangingPunct="1"/>
              <a:t>7</a:t>
            </a:fld>
            <a:endParaRPr lang="en-US" altLang="en-US" sz="1200">
              <a:latin typeface="Arial" panose="020B0604020202020204" pitchFamily="34" charset="0"/>
            </a:endParaRPr>
          </a:p>
        </p:txBody>
      </p:sp>
    </p:spTree>
    <p:extLst>
      <p:ext uri="{BB962C8B-B14F-4D97-AF65-F5344CB8AC3E}">
        <p14:creationId xmlns:p14="http://schemas.microsoft.com/office/powerpoint/2010/main" val="1725637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smtClean="0">
                <a:latin typeface="Arial" panose="020B0604020202020204" pitchFamily="34" charset="0"/>
                <a:cs typeface="Arial" panose="020B0604020202020204" pitchFamily="34" charset="0"/>
              </a:rPr>
              <a:t>Message center equipped vehicles will provide more information, such as tire location</a:t>
            </a:r>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C6801B8D-72D9-4FDC-A7C5-38ED1337BD53}" type="slidenum">
              <a:rPr lang="en-US" altLang="en-US" sz="1200">
                <a:latin typeface="Arial" panose="020B0604020202020204" pitchFamily="34" charset="0"/>
              </a:rPr>
              <a:pPr eaLnBrk="1" hangingPunct="1"/>
              <a:t>9</a:t>
            </a:fld>
            <a:endParaRPr lang="en-US" altLang="en-US" sz="1200">
              <a:latin typeface="Arial" panose="020B0604020202020204" pitchFamily="34" charset="0"/>
            </a:endParaRPr>
          </a:p>
        </p:txBody>
      </p:sp>
    </p:spTree>
    <p:extLst>
      <p:ext uri="{BB962C8B-B14F-4D97-AF65-F5344CB8AC3E}">
        <p14:creationId xmlns:p14="http://schemas.microsoft.com/office/powerpoint/2010/main" val="34383553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smtClean="0">
                <a:latin typeface="Arial" panose="020B0604020202020204" pitchFamily="34" charset="0"/>
                <a:cs typeface="Arial" panose="020B0604020202020204" pitchFamily="34" charset="0"/>
              </a:rPr>
              <a:t>Notice brass shoulder identifying TPMS on rubber stem</a:t>
            </a: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269A9E5C-D5F0-4847-B6B2-6A714D9BC686}" type="slidenum">
              <a:rPr lang="en-US" altLang="en-US" sz="1200">
                <a:latin typeface="Arial" panose="020B0604020202020204" pitchFamily="34" charset="0"/>
              </a:rPr>
              <a:pPr eaLnBrk="1" hangingPunct="1"/>
              <a:t>10</a:t>
            </a:fld>
            <a:endParaRPr lang="en-US" altLang="en-US" sz="1200">
              <a:latin typeface="Arial" panose="020B0604020202020204" pitchFamily="34" charset="0"/>
            </a:endParaRPr>
          </a:p>
        </p:txBody>
      </p:sp>
    </p:spTree>
    <p:extLst>
      <p:ext uri="{BB962C8B-B14F-4D97-AF65-F5344CB8AC3E}">
        <p14:creationId xmlns:p14="http://schemas.microsoft.com/office/powerpoint/2010/main" val="2914708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panose="020B0604020202020204" pitchFamily="34" charset="0"/>
              <a:buChar char="•"/>
            </a:pPr>
            <a:r>
              <a:rPr lang="en-CA" altLang="en-US" dirty="0" smtClean="0">
                <a:latin typeface="Arial" panose="020B0604020202020204" pitchFamily="34" charset="0"/>
                <a:cs typeface="Arial" panose="020B0604020202020204" pitchFamily="34" charset="0"/>
              </a:rPr>
              <a:t>Sensors have been known to shift and through off wheel balance. </a:t>
            </a:r>
          </a:p>
          <a:p>
            <a:pPr marL="171450" indent="-171450">
              <a:buFont typeface="Arial" panose="020B0604020202020204" pitchFamily="34" charset="0"/>
              <a:buChar char="•"/>
            </a:pPr>
            <a:r>
              <a:rPr lang="en-CA" altLang="en-US" dirty="0" smtClean="0">
                <a:latin typeface="Arial" panose="020B0604020202020204" pitchFamily="34" charset="0"/>
                <a:cs typeface="Arial" panose="020B0604020202020204" pitchFamily="34" charset="0"/>
              </a:rPr>
              <a:t>Always verify sensor location with scan tool before dismounting tire. </a:t>
            </a:r>
          </a:p>
          <a:p>
            <a:pPr marL="171450" indent="-171450">
              <a:buFont typeface="Arial" panose="020B0604020202020204" pitchFamily="34" charset="0"/>
              <a:buChar char="•"/>
            </a:pPr>
            <a:r>
              <a:rPr lang="en-CA" altLang="en-US" dirty="0" smtClean="0">
                <a:latin typeface="Arial" panose="020B0604020202020204" pitchFamily="34" charset="0"/>
                <a:cs typeface="Arial" panose="020B0604020202020204" pitchFamily="34" charset="0"/>
              </a:rPr>
              <a:t>Double sided adhesive tape between sensor band and rim reduces shifting</a:t>
            </a: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6924F17D-00CD-42EB-ADF8-3DA647D52423}" type="slidenum">
              <a:rPr lang="en-US" altLang="en-US" sz="1200">
                <a:latin typeface="Arial" panose="020B0604020202020204" pitchFamily="34" charset="0"/>
              </a:rPr>
              <a:pPr eaLnBrk="1" hangingPunct="1"/>
              <a:t>12</a:t>
            </a:fld>
            <a:endParaRPr lang="en-US" altLang="en-US" sz="1200">
              <a:latin typeface="Arial" panose="020B0604020202020204" pitchFamily="34" charset="0"/>
            </a:endParaRPr>
          </a:p>
        </p:txBody>
      </p:sp>
    </p:spTree>
    <p:extLst>
      <p:ext uri="{BB962C8B-B14F-4D97-AF65-F5344CB8AC3E}">
        <p14:creationId xmlns:p14="http://schemas.microsoft.com/office/powerpoint/2010/main" val="17326386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vmlDrawing" Target="../drawings/vmlDrawing2.vml"/><Relationship Id="rId6" Type="http://schemas.openxmlformats.org/officeDocument/2006/relationships/image" Target="../media/image2.jpeg"/><Relationship Id="rId5" Type="http://schemas.openxmlformats.org/officeDocument/2006/relationships/oleObject" Target="../embeddings/oleObject3.bin"/><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vmlDrawing" Target="../drawings/vmlDrawing11.vml"/><Relationship Id="rId5" Type="http://schemas.openxmlformats.org/officeDocument/2006/relationships/oleObject" Target="../embeddings/oleObject21.bin"/><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vmlDrawing" Target="../drawings/vmlDrawing12.vml"/><Relationship Id="rId5" Type="http://schemas.openxmlformats.org/officeDocument/2006/relationships/oleObject" Target="../embeddings/oleObject23.bin"/><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vmlDrawing" Target="../drawings/vmlDrawing3.vml"/><Relationship Id="rId5" Type="http://schemas.openxmlformats.org/officeDocument/2006/relationships/oleObject" Target="../embeddings/oleObject5.bin"/><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vmlDrawing" Target="../drawings/vmlDrawing4.vml"/><Relationship Id="rId5" Type="http://schemas.openxmlformats.org/officeDocument/2006/relationships/oleObject" Target="../embeddings/oleObject7.bin"/><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vmlDrawing" Target="../drawings/vmlDrawing5.vml"/><Relationship Id="rId5" Type="http://schemas.openxmlformats.org/officeDocument/2006/relationships/oleObject" Target="../embeddings/oleObject9.bin"/><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vmlDrawing" Target="../drawings/vmlDrawing6.vml"/><Relationship Id="rId5" Type="http://schemas.openxmlformats.org/officeDocument/2006/relationships/oleObject" Target="../embeddings/oleObject11.bin"/><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vmlDrawing" Target="../drawings/vmlDrawing7.vml"/><Relationship Id="rId5" Type="http://schemas.openxmlformats.org/officeDocument/2006/relationships/oleObject" Target="../embeddings/oleObject13.bin"/><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vmlDrawing" Target="../drawings/vmlDrawing8.vml"/><Relationship Id="rId5" Type="http://schemas.openxmlformats.org/officeDocument/2006/relationships/oleObject" Target="../embeddings/oleObject15.bin"/><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vmlDrawing" Target="../drawings/vmlDrawing9.vml"/><Relationship Id="rId5" Type="http://schemas.openxmlformats.org/officeDocument/2006/relationships/oleObject" Target="../embeddings/oleObject17.bin"/><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vmlDrawing" Target="../drawings/vmlDrawing10.vml"/><Relationship Id="rId5" Type="http://schemas.openxmlformats.org/officeDocument/2006/relationships/oleObject" Target="../embeddings/oleObject19.bin"/><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4" name="Object 5"/>
          <p:cNvGraphicFramePr>
            <a:graphicFrameLocks noChangeAspect="1"/>
          </p:cNvGraphicFramePr>
          <p:nvPr/>
        </p:nvGraphicFramePr>
        <p:xfrm>
          <a:off x="0" y="6145213"/>
          <a:ext cx="9144000" cy="712787"/>
        </p:xfrm>
        <a:graphic>
          <a:graphicData uri="http://schemas.openxmlformats.org/presentationml/2006/ole">
            <mc:AlternateContent xmlns:mc="http://schemas.openxmlformats.org/markup-compatibility/2006">
              <mc:Choice xmlns:v="urn:schemas-microsoft-com:vml" Requires="v">
                <p:oleObj spid="_x0000_s122901" name="Image" r:id="rId3" imgW="13714286" imgH="1066385" progId="Photoshop.Image.7">
                  <p:embed/>
                </p:oleObj>
              </mc:Choice>
              <mc:Fallback>
                <p:oleObj name="Image" r:id="rId3" imgW="13714286" imgH="1066385"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45213"/>
                        <a:ext cx="9144000" cy="71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Line 6"/>
          <p:cNvSpPr>
            <a:spLocks noChangeShapeType="1"/>
          </p:cNvSpPr>
          <p:nvPr/>
        </p:nvSpPr>
        <p:spPr bwMode="auto">
          <a:xfrm>
            <a:off x="0" y="6107113"/>
            <a:ext cx="9144000" cy="0"/>
          </a:xfrm>
          <a:prstGeom prst="line">
            <a:avLst/>
          </a:prstGeom>
          <a:noFill/>
          <a:ln w="57150" cmpd="thinThick">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Text Box 7"/>
          <p:cNvSpPr txBox="1">
            <a:spLocks noChangeArrowheads="1"/>
          </p:cNvSpPr>
          <p:nvPr/>
        </p:nvSpPr>
        <p:spPr bwMode="auto">
          <a:xfrm>
            <a:off x="158750" y="15875"/>
            <a:ext cx="35480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600">
                <a:solidFill>
                  <a:schemeClr val="bg1"/>
                </a:solidFill>
                <a:latin typeface="Arial" panose="020B0604020202020204" pitchFamily="34" charset="0"/>
              </a:rPr>
              <a:t>Put CRN and course description here</a:t>
            </a:r>
          </a:p>
        </p:txBody>
      </p:sp>
      <p:sp>
        <p:nvSpPr>
          <p:cNvPr id="7" name="Text Box 8"/>
          <p:cNvSpPr txBox="1">
            <a:spLocks noChangeArrowheads="1"/>
          </p:cNvSpPr>
          <p:nvPr userDrawn="1"/>
        </p:nvSpPr>
        <p:spPr bwMode="auto">
          <a:xfrm>
            <a:off x="7543800" y="6248400"/>
            <a:ext cx="1600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000" b="1">
                <a:solidFill>
                  <a:schemeClr val="bg1"/>
                </a:solidFill>
                <a:latin typeface="Arial" panose="020B0604020202020204" pitchFamily="34" charset="0"/>
              </a:rPr>
              <a:t>AUTO 1407-1</a:t>
            </a:r>
          </a:p>
          <a:p>
            <a:pPr eaLnBrk="1" hangingPunct="1"/>
            <a:r>
              <a:rPr lang="en-US" altLang="en-US" sz="1000" b="1">
                <a:solidFill>
                  <a:schemeClr val="bg1"/>
                </a:solidFill>
                <a:latin typeface="Arial" panose="020B0604020202020204" pitchFamily="34" charset="0"/>
              </a:rPr>
              <a:t>Service Tires and Wheels</a:t>
            </a:r>
          </a:p>
        </p:txBody>
      </p:sp>
      <p:sp>
        <p:nvSpPr>
          <p:cNvPr id="8" name="Line 5"/>
          <p:cNvSpPr>
            <a:spLocks noChangeShapeType="1"/>
          </p:cNvSpPr>
          <p:nvPr/>
        </p:nvSpPr>
        <p:spPr bwMode="auto">
          <a:xfrm>
            <a:off x="0" y="1371600"/>
            <a:ext cx="9144000" cy="0"/>
          </a:xfrm>
          <a:prstGeom prst="line">
            <a:avLst/>
          </a:prstGeom>
          <a:noFill/>
          <a:ln w="57150" cmpd="thinThick">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9" name="Object 6"/>
          <p:cNvGraphicFramePr>
            <a:graphicFrameLocks noChangeAspect="1"/>
          </p:cNvGraphicFramePr>
          <p:nvPr/>
        </p:nvGraphicFramePr>
        <p:xfrm>
          <a:off x="0" y="6145213"/>
          <a:ext cx="9144000" cy="712787"/>
        </p:xfrm>
        <a:graphic>
          <a:graphicData uri="http://schemas.openxmlformats.org/presentationml/2006/ole">
            <mc:AlternateContent xmlns:mc="http://schemas.openxmlformats.org/markup-compatibility/2006">
              <mc:Choice xmlns:v="urn:schemas-microsoft-com:vml" Requires="v">
                <p:oleObj spid="_x0000_s122902" name="Image" r:id="rId5" imgW="13714286" imgH="1066385" progId="Photoshop.Image.7">
                  <p:embed/>
                </p:oleObj>
              </mc:Choice>
              <mc:Fallback>
                <p:oleObj name="Image" r:id="rId5" imgW="13714286" imgH="1066385"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45213"/>
                        <a:ext cx="9144000" cy="71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Line 7"/>
          <p:cNvSpPr>
            <a:spLocks noChangeShapeType="1"/>
          </p:cNvSpPr>
          <p:nvPr/>
        </p:nvSpPr>
        <p:spPr bwMode="auto">
          <a:xfrm>
            <a:off x="0" y="6118225"/>
            <a:ext cx="9144000" cy="0"/>
          </a:xfrm>
          <a:prstGeom prst="line">
            <a:avLst/>
          </a:prstGeom>
          <a:noFill/>
          <a:ln w="57150" cmpd="thinThick">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1" name="Picture 8" descr="transportation_bannermid"/>
          <p:cNvPicPr>
            <a:picLocks noChangeAspect="1" noChangeArrowheads="1"/>
          </p:cNvPicPr>
          <p:nvPr/>
        </p:nvPicPr>
        <p:blipFill>
          <a:blip r:embed="rId6">
            <a:extLst>
              <a:ext uri="{28A0092B-C50C-407E-A947-70E740481C1C}">
                <a14:useLocalDpi xmlns:a14="http://schemas.microsoft.com/office/drawing/2010/main" val="0"/>
              </a:ext>
            </a:extLst>
          </a:blip>
          <a:srcRect b="28450"/>
          <a:stretch>
            <a:fillRect/>
          </a:stretch>
        </p:blipFill>
        <p:spPr bwMode="auto">
          <a:xfrm>
            <a:off x="0" y="0"/>
            <a:ext cx="914400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38" name="Rectangle 2"/>
          <p:cNvSpPr>
            <a:spLocks noGrp="1" noChangeArrowheads="1"/>
          </p:cNvSpPr>
          <p:nvPr>
            <p:ph type="ctrTitle"/>
          </p:nvPr>
        </p:nvSpPr>
        <p:spPr>
          <a:xfrm>
            <a:off x="684213" y="1773238"/>
            <a:ext cx="7772400" cy="1470025"/>
          </a:xfrm>
        </p:spPr>
        <p:txBody>
          <a:bodyPr/>
          <a:lstStyle>
            <a:lvl1pPr>
              <a:defRPr sz="4400"/>
            </a:lvl1pPr>
          </a:lstStyle>
          <a:p>
            <a:r>
              <a:rPr lang="en-US"/>
              <a:t>Click to edit Master title style</a:t>
            </a:r>
          </a:p>
        </p:txBody>
      </p:sp>
      <p:sp>
        <p:nvSpPr>
          <p:cNvPr id="193539" name="Rectangle 3"/>
          <p:cNvSpPr>
            <a:spLocks noGrp="1" noChangeArrowheads="1"/>
          </p:cNvSpPr>
          <p:nvPr>
            <p:ph type="subTitle" idx="1"/>
          </p:nvPr>
        </p:nvSpPr>
        <p:spPr>
          <a:xfrm>
            <a:off x="1371600" y="3886200"/>
            <a:ext cx="6400800" cy="1752600"/>
          </a:xfrm>
        </p:spPr>
        <p:txBody>
          <a:bodyPr/>
          <a:lstStyle>
            <a:lvl1pPr marL="0" indent="0" algn="ctr">
              <a:buFont typeface="Monotype Sorts" pitchFamily="2" charset="2"/>
              <a:buNone/>
              <a:defRPr/>
            </a:lvl1pPr>
          </a:lstStyle>
          <a:p>
            <a:r>
              <a:rPr lang="en-US"/>
              <a:t>Click to edit Master subtitle style</a:t>
            </a:r>
          </a:p>
        </p:txBody>
      </p:sp>
      <p:sp>
        <p:nvSpPr>
          <p:cNvPr id="12" name="Rectangle 4"/>
          <p:cNvSpPr>
            <a:spLocks noGrp="1" noChangeArrowheads="1"/>
          </p:cNvSpPr>
          <p:nvPr>
            <p:ph type="ftr" sz="quarter" idx="10"/>
          </p:nvPr>
        </p:nvSpPr>
        <p:spPr>
          <a:xfrm>
            <a:off x="3124200" y="6245225"/>
            <a:ext cx="2895600" cy="476250"/>
          </a:xfrm>
        </p:spPr>
        <p:txBody>
          <a:bodyPr/>
          <a:lstStyle>
            <a:lvl1pPr>
              <a:defRPr/>
            </a:lvl1pPr>
          </a:lstStyle>
          <a:p>
            <a:pPr>
              <a:defRPr/>
            </a:pPr>
            <a:r>
              <a:rPr lang="en-US"/>
              <a:t>ASTP 1114 General Shop Administration and Practice</a:t>
            </a:r>
          </a:p>
        </p:txBody>
      </p:sp>
    </p:spTree>
    <p:extLst>
      <p:ext uri="{BB962C8B-B14F-4D97-AF65-F5344CB8AC3E}">
        <p14:creationId xmlns:p14="http://schemas.microsoft.com/office/powerpoint/2010/main" val="388677279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graphicFrame>
        <p:nvGraphicFramePr>
          <p:cNvPr id="4" name="Object 5"/>
          <p:cNvGraphicFramePr>
            <a:graphicFrameLocks noChangeAspect="1"/>
          </p:cNvGraphicFramePr>
          <p:nvPr/>
        </p:nvGraphicFramePr>
        <p:xfrm>
          <a:off x="0" y="6145213"/>
          <a:ext cx="9144000" cy="712787"/>
        </p:xfrm>
        <a:graphic>
          <a:graphicData uri="http://schemas.openxmlformats.org/presentationml/2006/ole">
            <mc:AlternateContent xmlns:mc="http://schemas.openxmlformats.org/markup-compatibility/2006">
              <mc:Choice xmlns:v="urn:schemas-microsoft-com:vml" Requires="v">
                <p:oleObj spid="_x0000_s113685" name="Image" r:id="rId3" imgW="13714286" imgH="1066385" progId="Photoshop.Image.7">
                  <p:embed/>
                </p:oleObj>
              </mc:Choice>
              <mc:Fallback>
                <p:oleObj name="Image" r:id="rId3" imgW="13714286" imgH="1066385"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45213"/>
                        <a:ext cx="9144000" cy="71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Line 6"/>
          <p:cNvSpPr>
            <a:spLocks noChangeShapeType="1"/>
          </p:cNvSpPr>
          <p:nvPr/>
        </p:nvSpPr>
        <p:spPr bwMode="auto">
          <a:xfrm>
            <a:off x="0" y="6107113"/>
            <a:ext cx="9144000" cy="0"/>
          </a:xfrm>
          <a:prstGeom prst="line">
            <a:avLst/>
          </a:prstGeom>
          <a:noFill/>
          <a:ln w="57150" cmpd="thinThick">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Text Box 7"/>
          <p:cNvSpPr txBox="1">
            <a:spLocks noChangeArrowheads="1"/>
          </p:cNvSpPr>
          <p:nvPr/>
        </p:nvSpPr>
        <p:spPr bwMode="auto">
          <a:xfrm>
            <a:off x="158750" y="15875"/>
            <a:ext cx="35480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600">
                <a:solidFill>
                  <a:schemeClr val="bg1"/>
                </a:solidFill>
                <a:latin typeface="Arial" panose="020B0604020202020204" pitchFamily="34" charset="0"/>
              </a:rPr>
              <a:t>Put CRN and course description here</a:t>
            </a:r>
          </a:p>
        </p:txBody>
      </p:sp>
      <p:sp>
        <p:nvSpPr>
          <p:cNvPr id="7" name="Text Box 8"/>
          <p:cNvSpPr txBox="1">
            <a:spLocks noChangeArrowheads="1"/>
          </p:cNvSpPr>
          <p:nvPr userDrawn="1"/>
        </p:nvSpPr>
        <p:spPr bwMode="auto">
          <a:xfrm>
            <a:off x="7543800" y="6248400"/>
            <a:ext cx="1600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000" b="1">
                <a:solidFill>
                  <a:schemeClr val="bg1"/>
                </a:solidFill>
                <a:latin typeface="Arial" panose="020B0604020202020204" pitchFamily="34" charset="0"/>
              </a:rPr>
              <a:t>AUTO 1407-1</a:t>
            </a:r>
          </a:p>
          <a:p>
            <a:pPr eaLnBrk="1" hangingPunct="1"/>
            <a:r>
              <a:rPr lang="en-US" altLang="en-US" sz="1000" b="1">
                <a:solidFill>
                  <a:schemeClr val="bg1"/>
                </a:solidFill>
                <a:latin typeface="Arial" panose="020B0604020202020204" pitchFamily="34" charset="0"/>
              </a:rPr>
              <a:t>Service Tires and Wheels</a:t>
            </a:r>
          </a:p>
        </p:txBody>
      </p:sp>
      <p:graphicFrame>
        <p:nvGraphicFramePr>
          <p:cNvPr id="8" name="Object 5"/>
          <p:cNvGraphicFramePr>
            <a:graphicFrameLocks noChangeAspect="1"/>
          </p:cNvGraphicFramePr>
          <p:nvPr/>
        </p:nvGraphicFramePr>
        <p:xfrm>
          <a:off x="0" y="6145213"/>
          <a:ext cx="9144000" cy="712787"/>
        </p:xfrm>
        <a:graphic>
          <a:graphicData uri="http://schemas.openxmlformats.org/presentationml/2006/ole">
            <mc:AlternateContent xmlns:mc="http://schemas.openxmlformats.org/markup-compatibility/2006">
              <mc:Choice xmlns:v="urn:schemas-microsoft-com:vml" Requires="v">
                <p:oleObj spid="_x0000_s113686" name="Image" r:id="rId5" imgW="13714286" imgH="1066385" progId="Photoshop.Image.7">
                  <p:embed/>
                </p:oleObj>
              </mc:Choice>
              <mc:Fallback>
                <p:oleObj name="Image" r:id="rId5" imgW="13714286" imgH="1066385"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45213"/>
                        <a:ext cx="9144000" cy="71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Line 6"/>
          <p:cNvSpPr>
            <a:spLocks noChangeShapeType="1"/>
          </p:cNvSpPr>
          <p:nvPr/>
        </p:nvSpPr>
        <p:spPr bwMode="auto">
          <a:xfrm>
            <a:off x="0" y="6107113"/>
            <a:ext cx="9144000" cy="0"/>
          </a:xfrm>
          <a:prstGeom prst="line">
            <a:avLst/>
          </a:prstGeom>
          <a:noFill/>
          <a:ln w="57150" cmpd="thinThick">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Text Box 7"/>
          <p:cNvSpPr txBox="1">
            <a:spLocks noChangeArrowheads="1"/>
          </p:cNvSpPr>
          <p:nvPr/>
        </p:nvSpPr>
        <p:spPr bwMode="auto">
          <a:xfrm>
            <a:off x="158750" y="15875"/>
            <a:ext cx="35480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600">
                <a:solidFill>
                  <a:schemeClr val="bg1"/>
                </a:solidFill>
                <a:latin typeface="Arial" panose="020B0604020202020204" pitchFamily="34" charset="0"/>
              </a:rPr>
              <a:t>Put CRN and course description here</a:t>
            </a:r>
          </a:p>
        </p:txBody>
      </p:sp>
      <p:sp>
        <p:nvSpPr>
          <p:cNvPr id="11" name="Text Box 8"/>
          <p:cNvSpPr txBox="1">
            <a:spLocks noChangeArrowheads="1"/>
          </p:cNvSpPr>
          <p:nvPr userDrawn="1"/>
        </p:nvSpPr>
        <p:spPr bwMode="auto">
          <a:xfrm>
            <a:off x="7543800" y="6248400"/>
            <a:ext cx="1600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000" b="1">
                <a:solidFill>
                  <a:schemeClr val="bg1"/>
                </a:solidFill>
                <a:latin typeface="Arial" panose="020B0604020202020204" pitchFamily="34" charset="0"/>
              </a:rPr>
              <a:t>AUTO 1407-1</a:t>
            </a:r>
          </a:p>
          <a:p>
            <a:pPr eaLnBrk="1" hangingPunct="1"/>
            <a:r>
              <a:rPr lang="en-US" altLang="en-US" sz="1000" b="1">
                <a:solidFill>
                  <a:schemeClr val="bg1"/>
                </a:solidFill>
                <a:latin typeface="Arial" panose="020B0604020202020204" pitchFamily="34" charset="0"/>
              </a:rPr>
              <a:t>Service Tires and Wheels</a:t>
            </a:r>
          </a:p>
        </p:txBody>
      </p:sp>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13686448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aphicFrame>
        <p:nvGraphicFramePr>
          <p:cNvPr id="4" name="Object 5"/>
          <p:cNvGraphicFramePr>
            <a:graphicFrameLocks noChangeAspect="1"/>
          </p:cNvGraphicFramePr>
          <p:nvPr/>
        </p:nvGraphicFramePr>
        <p:xfrm>
          <a:off x="0" y="6145213"/>
          <a:ext cx="9144000" cy="712787"/>
        </p:xfrm>
        <a:graphic>
          <a:graphicData uri="http://schemas.openxmlformats.org/presentationml/2006/ole">
            <mc:AlternateContent xmlns:mc="http://schemas.openxmlformats.org/markup-compatibility/2006">
              <mc:Choice xmlns:v="urn:schemas-microsoft-com:vml" Requires="v">
                <p:oleObj spid="_x0000_s112661" name="Image" r:id="rId3" imgW="13714286" imgH="1066385" progId="Photoshop.Image.7">
                  <p:embed/>
                </p:oleObj>
              </mc:Choice>
              <mc:Fallback>
                <p:oleObj name="Image" r:id="rId3" imgW="13714286" imgH="1066385"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45213"/>
                        <a:ext cx="9144000" cy="71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Line 6"/>
          <p:cNvSpPr>
            <a:spLocks noChangeShapeType="1"/>
          </p:cNvSpPr>
          <p:nvPr/>
        </p:nvSpPr>
        <p:spPr bwMode="auto">
          <a:xfrm>
            <a:off x="0" y="6107113"/>
            <a:ext cx="9144000" cy="0"/>
          </a:xfrm>
          <a:prstGeom prst="line">
            <a:avLst/>
          </a:prstGeom>
          <a:noFill/>
          <a:ln w="57150" cmpd="thinThick">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Text Box 7"/>
          <p:cNvSpPr txBox="1">
            <a:spLocks noChangeArrowheads="1"/>
          </p:cNvSpPr>
          <p:nvPr/>
        </p:nvSpPr>
        <p:spPr bwMode="auto">
          <a:xfrm>
            <a:off x="158750" y="15875"/>
            <a:ext cx="35480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600">
                <a:solidFill>
                  <a:schemeClr val="bg1"/>
                </a:solidFill>
                <a:latin typeface="Arial" panose="020B0604020202020204" pitchFamily="34" charset="0"/>
              </a:rPr>
              <a:t>Put CRN and course description here</a:t>
            </a:r>
          </a:p>
        </p:txBody>
      </p:sp>
      <p:sp>
        <p:nvSpPr>
          <p:cNvPr id="7" name="Text Box 8"/>
          <p:cNvSpPr txBox="1">
            <a:spLocks noChangeArrowheads="1"/>
          </p:cNvSpPr>
          <p:nvPr userDrawn="1"/>
        </p:nvSpPr>
        <p:spPr bwMode="auto">
          <a:xfrm>
            <a:off x="7543800" y="6248400"/>
            <a:ext cx="1600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000" b="1">
                <a:solidFill>
                  <a:schemeClr val="bg1"/>
                </a:solidFill>
                <a:latin typeface="Arial" panose="020B0604020202020204" pitchFamily="34" charset="0"/>
              </a:rPr>
              <a:t>AUTO 1407-1</a:t>
            </a:r>
          </a:p>
          <a:p>
            <a:pPr eaLnBrk="1" hangingPunct="1"/>
            <a:r>
              <a:rPr lang="en-US" altLang="en-US" sz="1000" b="1">
                <a:solidFill>
                  <a:schemeClr val="bg1"/>
                </a:solidFill>
                <a:latin typeface="Arial" panose="020B0604020202020204" pitchFamily="34" charset="0"/>
              </a:rPr>
              <a:t>Service Tires and Wheels</a:t>
            </a:r>
          </a:p>
        </p:txBody>
      </p:sp>
      <p:graphicFrame>
        <p:nvGraphicFramePr>
          <p:cNvPr id="8" name="Object 5"/>
          <p:cNvGraphicFramePr>
            <a:graphicFrameLocks noChangeAspect="1"/>
          </p:cNvGraphicFramePr>
          <p:nvPr/>
        </p:nvGraphicFramePr>
        <p:xfrm>
          <a:off x="0" y="6145213"/>
          <a:ext cx="9144000" cy="712787"/>
        </p:xfrm>
        <a:graphic>
          <a:graphicData uri="http://schemas.openxmlformats.org/presentationml/2006/ole">
            <mc:AlternateContent xmlns:mc="http://schemas.openxmlformats.org/markup-compatibility/2006">
              <mc:Choice xmlns:v="urn:schemas-microsoft-com:vml" Requires="v">
                <p:oleObj spid="_x0000_s112662" name="Image" r:id="rId5" imgW="13714286" imgH="1066385" progId="Photoshop.Image.7">
                  <p:embed/>
                </p:oleObj>
              </mc:Choice>
              <mc:Fallback>
                <p:oleObj name="Image" r:id="rId5" imgW="13714286" imgH="1066385"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45213"/>
                        <a:ext cx="9144000" cy="71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Line 6"/>
          <p:cNvSpPr>
            <a:spLocks noChangeShapeType="1"/>
          </p:cNvSpPr>
          <p:nvPr/>
        </p:nvSpPr>
        <p:spPr bwMode="auto">
          <a:xfrm>
            <a:off x="0" y="6107113"/>
            <a:ext cx="9144000" cy="0"/>
          </a:xfrm>
          <a:prstGeom prst="line">
            <a:avLst/>
          </a:prstGeom>
          <a:noFill/>
          <a:ln w="57150" cmpd="thinThick">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Text Box 7"/>
          <p:cNvSpPr txBox="1">
            <a:spLocks noChangeArrowheads="1"/>
          </p:cNvSpPr>
          <p:nvPr/>
        </p:nvSpPr>
        <p:spPr bwMode="auto">
          <a:xfrm>
            <a:off x="158750" y="15875"/>
            <a:ext cx="35480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600">
                <a:solidFill>
                  <a:schemeClr val="bg1"/>
                </a:solidFill>
                <a:latin typeface="Arial" panose="020B0604020202020204" pitchFamily="34" charset="0"/>
              </a:rPr>
              <a:t>Put CRN and course description here</a:t>
            </a:r>
          </a:p>
        </p:txBody>
      </p:sp>
      <p:sp>
        <p:nvSpPr>
          <p:cNvPr id="11" name="Text Box 8"/>
          <p:cNvSpPr txBox="1">
            <a:spLocks noChangeArrowheads="1"/>
          </p:cNvSpPr>
          <p:nvPr userDrawn="1"/>
        </p:nvSpPr>
        <p:spPr bwMode="auto">
          <a:xfrm>
            <a:off x="7543800" y="6248400"/>
            <a:ext cx="1600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000" b="1">
                <a:solidFill>
                  <a:schemeClr val="bg1"/>
                </a:solidFill>
                <a:latin typeface="Arial" panose="020B0604020202020204" pitchFamily="34" charset="0"/>
              </a:rPr>
              <a:t>AUTO 1407-1</a:t>
            </a:r>
          </a:p>
          <a:p>
            <a:pPr eaLnBrk="1" hangingPunct="1"/>
            <a:r>
              <a:rPr lang="en-US" altLang="en-US" sz="1000" b="1">
                <a:solidFill>
                  <a:schemeClr val="bg1"/>
                </a:solidFill>
                <a:latin typeface="Arial" panose="020B0604020202020204" pitchFamily="34" charset="0"/>
              </a:rPr>
              <a:t>Service Tires and Wheels</a:t>
            </a:r>
          </a:p>
        </p:txBody>
      </p:sp>
      <p:sp>
        <p:nvSpPr>
          <p:cNvPr id="2" name="Vertical Title 1"/>
          <p:cNvSpPr>
            <a:spLocks noGrp="1"/>
          </p:cNvSpPr>
          <p:nvPr>
            <p:ph type="title" orient="vert"/>
          </p:nvPr>
        </p:nvSpPr>
        <p:spPr>
          <a:xfrm>
            <a:off x="6497638" y="476250"/>
            <a:ext cx="1960562" cy="523875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11188" y="476250"/>
            <a:ext cx="5734050" cy="52387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14633055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lvl1pPr>
              <a:defRPr/>
            </a:lvl1pPr>
          </a:lstStyle>
          <a:p>
            <a:pPr>
              <a:defRPr/>
            </a:pPr>
            <a:fld id="{1D26DB3C-5EBB-41FC-A27A-C921EBD49E16}" type="datetimeFigureOut">
              <a:rPr lang="en-US"/>
              <a:pPr>
                <a:defRPr/>
              </a:pPr>
              <a:t>1/15/2016</a:t>
            </a:fld>
            <a:endParaRPr lang="en-CA"/>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fld id="{9807DA66-D468-4AEB-B1DF-1EBEC55888C0}" type="slidenum">
              <a:rPr lang="en-CA" altLang="en-US"/>
              <a:pPr/>
              <a:t>‹#›</a:t>
            </a:fld>
            <a:endParaRPr lang="en-CA" altLang="en-US"/>
          </a:p>
        </p:txBody>
      </p:sp>
    </p:spTree>
    <p:extLst>
      <p:ext uri="{BB962C8B-B14F-4D97-AF65-F5344CB8AC3E}">
        <p14:creationId xmlns:p14="http://schemas.microsoft.com/office/powerpoint/2010/main" val="29469736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pPr>
              <a:defRPr/>
            </a:pPr>
            <a:fld id="{6A77E3B7-4BBC-4D1D-9E4F-A895E637D4DA}" type="datetimeFigureOut">
              <a:rPr lang="en-US"/>
              <a:pPr>
                <a:defRPr/>
              </a:pPr>
              <a:t>1/15/2016</a:t>
            </a:fld>
            <a:endParaRPr lang="en-CA"/>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fld id="{5F210574-A837-4654-9827-18F46F81D83F}" type="slidenum">
              <a:rPr lang="en-CA" altLang="en-US"/>
              <a:pPr/>
              <a:t>‹#›</a:t>
            </a:fld>
            <a:endParaRPr lang="en-CA" altLang="en-US"/>
          </a:p>
        </p:txBody>
      </p:sp>
    </p:spTree>
    <p:extLst>
      <p:ext uri="{BB962C8B-B14F-4D97-AF65-F5344CB8AC3E}">
        <p14:creationId xmlns:p14="http://schemas.microsoft.com/office/powerpoint/2010/main" val="19312277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C13966D-CBC8-48CE-80AC-B78D4A571323}" type="datetimeFigureOut">
              <a:rPr lang="en-US"/>
              <a:pPr>
                <a:defRPr/>
              </a:pPr>
              <a:t>1/15/2016</a:t>
            </a:fld>
            <a:endParaRPr lang="en-CA"/>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fld id="{CC6F78AB-0979-48F2-BA20-741B9015C61D}" type="slidenum">
              <a:rPr lang="en-CA" altLang="en-US"/>
              <a:pPr/>
              <a:t>‹#›</a:t>
            </a:fld>
            <a:endParaRPr lang="en-CA" altLang="en-US"/>
          </a:p>
        </p:txBody>
      </p:sp>
    </p:spTree>
    <p:extLst>
      <p:ext uri="{BB962C8B-B14F-4D97-AF65-F5344CB8AC3E}">
        <p14:creationId xmlns:p14="http://schemas.microsoft.com/office/powerpoint/2010/main" val="14381153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3"/>
          <p:cNvSpPr>
            <a:spLocks noGrp="1"/>
          </p:cNvSpPr>
          <p:nvPr>
            <p:ph type="dt" sz="half" idx="10"/>
          </p:nvPr>
        </p:nvSpPr>
        <p:spPr/>
        <p:txBody>
          <a:bodyPr/>
          <a:lstStyle>
            <a:lvl1pPr>
              <a:defRPr/>
            </a:lvl1pPr>
          </a:lstStyle>
          <a:p>
            <a:pPr>
              <a:defRPr/>
            </a:pPr>
            <a:fld id="{AC48165E-5D37-41AD-B368-771C30A66A15}" type="datetimeFigureOut">
              <a:rPr lang="en-US"/>
              <a:pPr>
                <a:defRPr/>
              </a:pPr>
              <a:t>1/15/2016</a:t>
            </a:fld>
            <a:endParaRPr lang="en-CA"/>
          </a:p>
        </p:txBody>
      </p:sp>
      <p:sp>
        <p:nvSpPr>
          <p:cNvPr id="6" name="Footer Placeholder 4"/>
          <p:cNvSpPr>
            <a:spLocks noGrp="1"/>
          </p:cNvSpPr>
          <p:nvPr>
            <p:ph type="ftr" sz="quarter" idx="11"/>
          </p:nvPr>
        </p:nvSpPr>
        <p:spPr/>
        <p:txBody>
          <a:bodyPr/>
          <a:lstStyle>
            <a:lvl1pPr>
              <a:defRPr/>
            </a:lvl1pPr>
          </a:lstStyle>
          <a:p>
            <a:pPr>
              <a:defRPr/>
            </a:pPr>
            <a:endParaRPr lang="en-CA"/>
          </a:p>
        </p:txBody>
      </p:sp>
      <p:sp>
        <p:nvSpPr>
          <p:cNvPr id="7" name="Slide Number Placeholder 5"/>
          <p:cNvSpPr>
            <a:spLocks noGrp="1"/>
          </p:cNvSpPr>
          <p:nvPr>
            <p:ph type="sldNum" sz="quarter" idx="12"/>
          </p:nvPr>
        </p:nvSpPr>
        <p:spPr/>
        <p:txBody>
          <a:bodyPr/>
          <a:lstStyle>
            <a:lvl1pPr>
              <a:defRPr/>
            </a:lvl1pPr>
          </a:lstStyle>
          <a:p>
            <a:fld id="{8BA083FC-50E1-4D57-898C-50F320F9D48F}" type="slidenum">
              <a:rPr lang="en-CA" altLang="en-US"/>
              <a:pPr/>
              <a:t>‹#›</a:t>
            </a:fld>
            <a:endParaRPr lang="en-CA" altLang="en-US"/>
          </a:p>
        </p:txBody>
      </p:sp>
    </p:spTree>
    <p:extLst>
      <p:ext uri="{BB962C8B-B14F-4D97-AF65-F5344CB8AC3E}">
        <p14:creationId xmlns:p14="http://schemas.microsoft.com/office/powerpoint/2010/main" val="38661331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3"/>
          <p:cNvSpPr>
            <a:spLocks noGrp="1"/>
          </p:cNvSpPr>
          <p:nvPr>
            <p:ph type="dt" sz="half" idx="10"/>
          </p:nvPr>
        </p:nvSpPr>
        <p:spPr/>
        <p:txBody>
          <a:bodyPr/>
          <a:lstStyle>
            <a:lvl1pPr>
              <a:defRPr/>
            </a:lvl1pPr>
          </a:lstStyle>
          <a:p>
            <a:pPr>
              <a:defRPr/>
            </a:pPr>
            <a:fld id="{44F0A6A2-86BB-4D61-8549-EA9E048DEA09}" type="datetimeFigureOut">
              <a:rPr lang="en-US"/>
              <a:pPr>
                <a:defRPr/>
              </a:pPr>
              <a:t>1/15/2016</a:t>
            </a:fld>
            <a:endParaRPr lang="en-CA"/>
          </a:p>
        </p:txBody>
      </p:sp>
      <p:sp>
        <p:nvSpPr>
          <p:cNvPr id="8" name="Footer Placeholder 4"/>
          <p:cNvSpPr>
            <a:spLocks noGrp="1"/>
          </p:cNvSpPr>
          <p:nvPr>
            <p:ph type="ftr" sz="quarter" idx="11"/>
          </p:nvPr>
        </p:nvSpPr>
        <p:spPr/>
        <p:txBody>
          <a:bodyPr/>
          <a:lstStyle>
            <a:lvl1pPr>
              <a:defRPr/>
            </a:lvl1pPr>
          </a:lstStyle>
          <a:p>
            <a:pPr>
              <a:defRPr/>
            </a:pPr>
            <a:endParaRPr lang="en-CA"/>
          </a:p>
        </p:txBody>
      </p:sp>
      <p:sp>
        <p:nvSpPr>
          <p:cNvPr id="9" name="Slide Number Placeholder 5"/>
          <p:cNvSpPr>
            <a:spLocks noGrp="1"/>
          </p:cNvSpPr>
          <p:nvPr>
            <p:ph type="sldNum" sz="quarter" idx="12"/>
          </p:nvPr>
        </p:nvSpPr>
        <p:spPr/>
        <p:txBody>
          <a:bodyPr/>
          <a:lstStyle>
            <a:lvl1pPr>
              <a:defRPr/>
            </a:lvl1pPr>
          </a:lstStyle>
          <a:p>
            <a:fld id="{0DF19918-7976-4AA2-87A1-203510C76668}" type="slidenum">
              <a:rPr lang="en-CA" altLang="en-US"/>
              <a:pPr/>
              <a:t>‹#›</a:t>
            </a:fld>
            <a:endParaRPr lang="en-CA" altLang="en-US"/>
          </a:p>
        </p:txBody>
      </p:sp>
    </p:spTree>
    <p:extLst>
      <p:ext uri="{BB962C8B-B14F-4D97-AF65-F5344CB8AC3E}">
        <p14:creationId xmlns:p14="http://schemas.microsoft.com/office/powerpoint/2010/main" val="24054554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3"/>
          <p:cNvSpPr>
            <a:spLocks noGrp="1"/>
          </p:cNvSpPr>
          <p:nvPr>
            <p:ph type="dt" sz="half" idx="10"/>
          </p:nvPr>
        </p:nvSpPr>
        <p:spPr/>
        <p:txBody>
          <a:bodyPr/>
          <a:lstStyle>
            <a:lvl1pPr>
              <a:defRPr/>
            </a:lvl1pPr>
          </a:lstStyle>
          <a:p>
            <a:pPr>
              <a:defRPr/>
            </a:pPr>
            <a:fld id="{F93CD532-FE6D-4F5D-8B55-90890BB7C93F}" type="datetimeFigureOut">
              <a:rPr lang="en-US"/>
              <a:pPr>
                <a:defRPr/>
              </a:pPr>
              <a:t>1/15/2016</a:t>
            </a:fld>
            <a:endParaRPr lang="en-CA"/>
          </a:p>
        </p:txBody>
      </p:sp>
      <p:sp>
        <p:nvSpPr>
          <p:cNvPr id="4" name="Footer Placeholder 4"/>
          <p:cNvSpPr>
            <a:spLocks noGrp="1"/>
          </p:cNvSpPr>
          <p:nvPr>
            <p:ph type="ftr" sz="quarter" idx="11"/>
          </p:nvPr>
        </p:nvSpPr>
        <p:spPr/>
        <p:txBody>
          <a:bodyPr/>
          <a:lstStyle>
            <a:lvl1pPr>
              <a:defRPr/>
            </a:lvl1pPr>
          </a:lstStyle>
          <a:p>
            <a:pPr>
              <a:defRPr/>
            </a:pPr>
            <a:endParaRPr lang="en-CA"/>
          </a:p>
        </p:txBody>
      </p:sp>
      <p:sp>
        <p:nvSpPr>
          <p:cNvPr id="5" name="Slide Number Placeholder 5"/>
          <p:cNvSpPr>
            <a:spLocks noGrp="1"/>
          </p:cNvSpPr>
          <p:nvPr>
            <p:ph type="sldNum" sz="quarter" idx="12"/>
          </p:nvPr>
        </p:nvSpPr>
        <p:spPr/>
        <p:txBody>
          <a:bodyPr/>
          <a:lstStyle>
            <a:lvl1pPr>
              <a:defRPr/>
            </a:lvl1pPr>
          </a:lstStyle>
          <a:p>
            <a:fld id="{1420F2E3-C33C-4526-B345-C55B05FC3293}" type="slidenum">
              <a:rPr lang="en-CA" altLang="en-US"/>
              <a:pPr/>
              <a:t>‹#›</a:t>
            </a:fld>
            <a:endParaRPr lang="en-CA" altLang="en-US"/>
          </a:p>
        </p:txBody>
      </p:sp>
    </p:spTree>
    <p:extLst>
      <p:ext uri="{BB962C8B-B14F-4D97-AF65-F5344CB8AC3E}">
        <p14:creationId xmlns:p14="http://schemas.microsoft.com/office/powerpoint/2010/main" val="19443475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BAF4CE4-AC0C-42D0-B708-6BF88FAF7290}" type="datetimeFigureOut">
              <a:rPr lang="en-US"/>
              <a:pPr>
                <a:defRPr/>
              </a:pPr>
              <a:t>1/15/2016</a:t>
            </a:fld>
            <a:endParaRPr lang="en-CA"/>
          </a:p>
        </p:txBody>
      </p:sp>
      <p:sp>
        <p:nvSpPr>
          <p:cNvPr id="3" name="Footer Placeholder 4"/>
          <p:cNvSpPr>
            <a:spLocks noGrp="1"/>
          </p:cNvSpPr>
          <p:nvPr>
            <p:ph type="ftr" sz="quarter" idx="11"/>
          </p:nvPr>
        </p:nvSpPr>
        <p:spPr/>
        <p:txBody>
          <a:bodyPr/>
          <a:lstStyle>
            <a:lvl1pPr>
              <a:defRPr/>
            </a:lvl1pPr>
          </a:lstStyle>
          <a:p>
            <a:pPr>
              <a:defRPr/>
            </a:pPr>
            <a:endParaRPr lang="en-CA"/>
          </a:p>
        </p:txBody>
      </p:sp>
      <p:sp>
        <p:nvSpPr>
          <p:cNvPr id="4" name="Slide Number Placeholder 5"/>
          <p:cNvSpPr>
            <a:spLocks noGrp="1"/>
          </p:cNvSpPr>
          <p:nvPr>
            <p:ph type="sldNum" sz="quarter" idx="12"/>
          </p:nvPr>
        </p:nvSpPr>
        <p:spPr/>
        <p:txBody>
          <a:bodyPr/>
          <a:lstStyle>
            <a:lvl1pPr>
              <a:defRPr/>
            </a:lvl1pPr>
          </a:lstStyle>
          <a:p>
            <a:fld id="{D7D1D9D8-0477-49AB-A88D-956A44AB1754}" type="slidenum">
              <a:rPr lang="en-CA" altLang="en-US"/>
              <a:pPr/>
              <a:t>‹#›</a:t>
            </a:fld>
            <a:endParaRPr lang="en-CA" altLang="en-US"/>
          </a:p>
        </p:txBody>
      </p:sp>
    </p:spTree>
    <p:extLst>
      <p:ext uri="{BB962C8B-B14F-4D97-AF65-F5344CB8AC3E}">
        <p14:creationId xmlns:p14="http://schemas.microsoft.com/office/powerpoint/2010/main" val="12619959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E3C39D1-78E0-4990-875C-9235E110BEB1}" type="datetimeFigureOut">
              <a:rPr lang="en-US"/>
              <a:pPr>
                <a:defRPr/>
              </a:pPr>
              <a:t>1/15/2016</a:t>
            </a:fld>
            <a:endParaRPr lang="en-CA"/>
          </a:p>
        </p:txBody>
      </p:sp>
      <p:sp>
        <p:nvSpPr>
          <p:cNvPr id="6" name="Footer Placeholder 4"/>
          <p:cNvSpPr>
            <a:spLocks noGrp="1"/>
          </p:cNvSpPr>
          <p:nvPr>
            <p:ph type="ftr" sz="quarter" idx="11"/>
          </p:nvPr>
        </p:nvSpPr>
        <p:spPr/>
        <p:txBody>
          <a:bodyPr/>
          <a:lstStyle>
            <a:lvl1pPr>
              <a:defRPr/>
            </a:lvl1pPr>
          </a:lstStyle>
          <a:p>
            <a:pPr>
              <a:defRPr/>
            </a:pPr>
            <a:endParaRPr lang="en-CA"/>
          </a:p>
        </p:txBody>
      </p:sp>
      <p:sp>
        <p:nvSpPr>
          <p:cNvPr id="7" name="Slide Number Placeholder 5"/>
          <p:cNvSpPr>
            <a:spLocks noGrp="1"/>
          </p:cNvSpPr>
          <p:nvPr>
            <p:ph type="sldNum" sz="quarter" idx="12"/>
          </p:nvPr>
        </p:nvSpPr>
        <p:spPr/>
        <p:txBody>
          <a:bodyPr/>
          <a:lstStyle>
            <a:lvl1pPr>
              <a:defRPr/>
            </a:lvl1pPr>
          </a:lstStyle>
          <a:p>
            <a:fld id="{9F334841-18E8-471D-8FE5-3CBD0D3E7A1E}" type="slidenum">
              <a:rPr lang="en-CA" altLang="en-US"/>
              <a:pPr/>
              <a:t>‹#›</a:t>
            </a:fld>
            <a:endParaRPr lang="en-CA" altLang="en-US"/>
          </a:p>
        </p:txBody>
      </p:sp>
    </p:spTree>
    <p:extLst>
      <p:ext uri="{BB962C8B-B14F-4D97-AF65-F5344CB8AC3E}">
        <p14:creationId xmlns:p14="http://schemas.microsoft.com/office/powerpoint/2010/main" val="4071127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graphicFrame>
        <p:nvGraphicFramePr>
          <p:cNvPr id="4" name="Object 5"/>
          <p:cNvGraphicFramePr>
            <a:graphicFrameLocks noChangeAspect="1"/>
          </p:cNvGraphicFramePr>
          <p:nvPr/>
        </p:nvGraphicFramePr>
        <p:xfrm>
          <a:off x="0" y="6145213"/>
          <a:ext cx="9144000" cy="712787"/>
        </p:xfrm>
        <a:graphic>
          <a:graphicData uri="http://schemas.openxmlformats.org/presentationml/2006/ole">
            <mc:AlternateContent xmlns:mc="http://schemas.openxmlformats.org/markup-compatibility/2006">
              <mc:Choice xmlns:v="urn:schemas-microsoft-com:vml" Requires="v">
                <p:oleObj spid="_x0000_s121877" name="Image" r:id="rId3" imgW="13714286" imgH="1066385" progId="Photoshop.Image.7">
                  <p:embed/>
                </p:oleObj>
              </mc:Choice>
              <mc:Fallback>
                <p:oleObj name="Image" r:id="rId3" imgW="13714286" imgH="1066385"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45213"/>
                        <a:ext cx="9144000" cy="71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Line 6"/>
          <p:cNvSpPr>
            <a:spLocks noChangeShapeType="1"/>
          </p:cNvSpPr>
          <p:nvPr/>
        </p:nvSpPr>
        <p:spPr bwMode="auto">
          <a:xfrm>
            <a:off x="0" y="6107113"/>
            <a:ext cx="9144000" cy="0"/>
          </a:xfrm>
          <a:prstGeom prst="line">
            <a:avLst/>
          </a:prstGeom>
          <a:noFill/>
          <a:ln w="57150" cmpd="thinThick">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Text Box 7"/>
          <p:cNvSpPr txBox="1">
            <a:spLocks noChangeArrowheads="1"/>
          </p:cNvSpPr>
          <p:nvPr/>
        </p:nvSpPr>
        <p:spPr bwMode="auto">
          <a:xfrm>
            <a:off x="158750" y="15875"/>
            <a:ext cx="35480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600">
                <a:solidFill>
                  <a:schemeClr val="bg1"/>
                </a:solidFill>
                <a:latin typeface="Arial" panose="020B0604020202020204" pitchFamily="34" charset="0"/>
              </a:rPr>
              <a:t>Put CRN and course description here</a:t>
            </a:r>
          </a:p>
        </p:txBody>
      </p:sp>
      <p:sp>
        <p:nvSpPr>
          <p:cNvPr id="7" name="Text Box 8"/>
          <p:cNvSpPr txBox="1">
            <a:spLocks noChangeArrowheads="1"/>
          </p:cNvSpPr>
          <p:nvPr userDrawn="1"/>
        </p:nvSpPr>
        <p:spPr bwMode="auto">
          <a:xfrm>
            <a:off x="7543800" y="6248400"/>
            <a:ext cx="1600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000" b="1">
                <a:solidFill>
                  <a:schemeClr val="bg1"/>
                </a:solidFill>
                <a:latin typeface="Arial" panose="020B0604020202020204" pitchFamily="34" charset="0"/>
              </a:rPr>
              <a:t>AUTO 1407-1</a:t>
            </a:r>
          </a:p>
          <a:p>
            <a:pPr eaLnBrk="1" hangingPunct="1"/>
            <a:r>
              <a:rPr lang="en-US" altLang="en-US" sz="1000" b="1">
                <a:solidFill>
                  <a:schemeClr val="bg1"/>
                </a:solidFill>
                <a:latin typeface="Arial" panose="020B0604020202020204" pitchFamily="34" charset="0"/>
              </a:rPr>
              <a:t>Service Tires and Wheels</a:t>
            </a:r>
          </a:p>
        </p:txBody>
      </p:sp>
      <p:graphicFrame>
        <p:nvGraphicFramePr>
          <p:cNvPr id="8" name="Object 5"/>
          <p:cNvGraphicFramePr>
            <a:graphicFrameLocks noChangeAspect="1"/>
          </p:cNvGraphicFramePr>
          <p:nvPr/>
        </p:nvGraphicFramePr>
        <p:xfrm>
          <a:off x="0" y="6145213"/>
          <a:ext cx="9144000" cy="712787"/>
        </p:xfrm>
        <a:graphic>
          <a:graphicData uri="http://schemas.openxmlformats.org/presentationml/2006/ole">
            <mc:AlternateContent xmlns:mc="http://schemas.openxmlformats.org/markup-compatibility/2006">
              <mc:Choice xmlns:v="urn:schemas-microsoft-com:vml" Requires="v">
                <p:oleObj spid="_x0000_s121878" name="Image" r:id="rId5" imgW="13714286" imgH="1066385" progId="Photoshop.Image.7">
                  <p:embed/>
                </p:oleObj>
              </mc:Choice>
              <mc:Fallback>
                <p:oleObj name="Image" r:id="rId5" imgW="13714286" imgH="1066385"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45213"/>
                        <a:ext cx="9144000" cy="71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Line 6"/>
          <p:cNvSpPr>
            <a:spLocks noChangeShapeType="1"/>
          </p:cNvSpPr>
          <p:nvPr/>
        </p:nvSpPr>
        <p:spPr bwMode="auto">
          <a:xfrm>
            <a:off x="0" y="6107113"/>
            <a:ext cx="9144000" cy="0"/>
          </a:xfrm>
          <a:prstGeom prst="line">
            <a:avLst/>
          </a:prstGeom>
          <a:noFill/>
          <a:ln w="57150" cmpd="thinThick">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Text Box 7"/>
          <p:cNvSpPr txBox="1">
            <a:spLocks noChangeArrowheads="1"/>
          </p:cNvSpPr>
          <p:nvPr/>
        </p:nvSpPr>
        <p:spPr bwMode="auto">
          <a:xfrm>
            <a:off x="158750" y="15875"/>
            <a:ext cx="35480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600">
                <a:solidFill>
                  <a:schemeClr val="bg1"/>
                </a:solidFill>
                <a:latin typeface="Arial" panose="020B0604020202020204" pitchFamily="34" charset="0"/>
              </a:rPr>
              <a:t>Put CRN and course description here</a:t>
            </a:r>
          </a:p>
        </p:txBody>
      </p:sp>
      <p:sp>
        <p:nvSpPr>
          <p:cNvPr id="11" name="Text Box 8"/>
          <p:cNvSpPr txBox="1">
            <a:spLocks noChangeArrowheads="1"/>
          </p:cNvSpPr>
          <p:nvPr userDrawn="1"/>
        </p:nvSpPr>
        <p:spPr bwMode="auto">
          <a:xfrm>
            <a:off x="7543800" y="6248400"/>
            <a:ext cx="1600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000" b="1">
                <a:solidFill>
                  <a:schemeClr val="bg1"/>
                </a:solidFill>
                <a:latin typeface="Arial" panose="020B0604020202020204" pitchFamily="34" charset="0"/>
              </a:rPr>
              <a:t>AUTO 1407-1</a:t>
            </a:r>
          </a:p>
          <a:p>
            <a:pPr eaLnBrk="1" hangingPunct="1"/>
            <a:r>
              <a:rPr lang="en-US" altLang="en-US" sz="1000" b="1">
                <a:solidFill>
                  <a:schemeClr val="bg1"/>
                </a:solidFill>
                <a:latin typeface="Arial" panose="020B0604020202020204" pitchFamily="34" charset="0"/>
              </a:rPr>
              <a:t>Service Tires and Wheels</a:t>
            </a:r>
          </a:p>
        </p:txBody>
      </p:sp>
      <p:sp>
        <p:nvSpPr>
          <p:cNvPr id="2" name="Title 1"/>
          <p:cNvSpPr>
            <a:spLocks noGrp="1"/>
          </p:cNvSpPr>
          <p:nvPr>
            <p:ph type="title"/>
          </p:nvPr>
        </p:nvSpPr>
        <p:spPr>
          <a:xfrm>
            <a:off x="609600" y="304800"/>
            <a:ext cx="7772400" cy="838200"/>
          </a:xfrm>
        </p:spPr>
        <p:txBody>
          <a:bodyPr/>
          <a:lstStyle/>
          <a:p>
            <a:r>
              <a:rPr lang="en-US" smtClean="0"/>
              <a:t>Click to edit Master title style</a:t>
            </a:r>
            <a:endParaRPr lang="en-CA"/>
          </a:p>
        </p:txBody>
      </p:sp>
      <p:sp>
        <p:nvSpPr>
          <p:cNvPr id="3" name="Content Placeholder 2"/>
          <p:cNvSpPr>
            <a:spLocks noGrp="1"/>
          </p:cNvSpPr>
          <p:nvPr>
            <p:ph idx="1"/>
          </p:nvPr>
        </p:nvSpPr>
        <p:spPr>
          <a:xfrm>
            <a:off x="457200" y="1295400"/>
            <a:ext cx="7772400" cy="3870325"/>
          </a:xfrm>
        </p:spPr>
        <p:txBody>
          <a:bodyPr/>
          <a:lstStyle>
            <a:lvl1pPr>
              <a:defRPr sz="28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Tree>
    <p:extLst>
      <p:ext uri="{BB962C8B-B14F-4D97-AF65-F5344CB8AC3E}">
        <p14:creationId xmlns:p14="http://schemas.microsoft.com/office/powerpoint/2010/main" val="1416033221"/>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6FE6073-6DBD-4925-8D6C-4CF42993D939}" type="datetimeFigureOut">
              <a:rPr lang="en-US"/>
              <a:pPr>
                <a:defRPr/>
              </a:pPr>
              <a:t>1/15/2016</a:t>
            </a:fld>
            <a:endParaRPr lang="en-CA"/>
          </a:p>
        </p:txBody>
      </p:sp>
      <p:sp>
        <p:nvSpPr>
          <p:cNvPr id="6" name="Footer Placeholder 4"/>
          <p:cNvSpPr>
            <a:spLocks noGrp="1"/>
          </p:cNvSpPr>
          <p:nvPr>
            <p:ph type="ftr" sz="quarter" idx="11"/>
          </p:nvPr>
        </p:nvSpPr>
        <p:spPr/>
        <p:txBody>
          <a:bodyPr/>
          <a:lstStyle>
            <a:lvl1pPr>
              <a:defRPr/>
            </a:lvl1pPr>
          </a:lstStyle>
          <a:p>
            <a:pPr>
              <a:defRPr/>
            </a:pPr>
            <a:endParaRPr lang="en-CA"/>
          </a:p>
        </p:txBody>
      </p:sp>
      <p:sp>
        <p:nvSpPr>
          <p:cNvPr id="7" name="Slide Number Placeholder 5"/>
          <p:cNvSpPr>
            <a:spLocks noGrp="1"/>
          </p:cNvSpPr>
          <p:nvPr>
            <p:ph type="sldNum" sz="quarter" idx="12"/>
          </p:nvPr>
        </p:nvSpPr>
        <p:spPr/>
        <p:txBody>
          <a:bodyPr/>
          <a:lstStyle>
            <a:lvl1pPr>
              <a:defRPr/>
            </a:lvl1pPr>
          </a:lstStyle>
          <a:p>
            <a:fld id="{2C35435A-8D05-48C4-A12F-1252750BB480}" type="slidenum">
              <a:rPr lang="en-CA" altLang="en-US"/>
              <a:pPr/>
              <a:t>‹#›</a:t>
            </a:fld>
            <a:endParaRPr lang="en-CA" altLang="en-US"/>
          </a:p>
        </p:txBody>
      </p:sp>
    </p:spTree>
    <p:extLst>
      <p:ext uri="{BB962C8B-B14F-4D97-AF65-F5344CB8AC3E}">
        <p14:creationId xmlns:p14="http://schemas.microsoft.com/office/powerpoint/2010/main" val="20018276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pPr>
              <a:defRPr/>
            </a:pPr>
            <a:fld id="{49AACF6E-E35C-44AA-945A-335EBD4586AA}" type="datetimeFigureOut">
              <a:rPr lang="en-US"/>
              <a:pPr>
                <a:defRPr/>
              </a:pPr>
              <a:t>1/15/2016</a:t>
            </a:fld>
            <a:endParaRPr lang="en-CA"/>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fld id="{E45D3948-4BB4-442C-A49A-62D7CC23A6D0}" type="slidenum">
              <a:rPr lang="en-CA" altLang="en-US"/>
              <a:pPr/>
              <a:t>‹#›</a:t>
            </a:fld>
            <a:endParaRPr lang="en-CA" altLang="en-US"/>
          </a:p>
        </p:txBody>
      </p:sp>
    </p:spTree>
    <p:extLst>
      <p:ext uri="{BB962C8B-B14F-4D97-AF65-F5344CB8AC3E}">
        <p14:creationId xmlns:p14="http://schemas.microsoft.com/office/powerpoint/2010/main" val="20203879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pPr>
              <a:defRPr/>
            </a:pPr>
            <a:fld id="{19867994-F85E-489C-8B10-70E622CD10EF}" type="datetimeFigureOut">
              <a:rPr lang="en-US"/>
              <a:pPr>
                <a:defRPr/>
              </a:pPr>
              <a:t>1/15/2016</a:t>
            </a:fld>
            <a:endParaRPr lang="en-CA"/>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fld id="{F230F5F2-858B-498D-B0D2-83F3EFCA87CE}" type="slidenum">
              <a:rPr lang="en-CA" altLang="en-US"/>
              <a:pPr/>
              <a:t>‹#›</a:t>
            </a:fld>
            <a:endParaRPr lang="en-CA" altLang="en-US"/>
          </a:p>
        </p:txBody>
      </p:sp>
    </p:spTree>
    <p:extLst>
      <p:ext uri="{BB962C8B-B14F-4D97-AF65-F5344CB8AC3E}">
        <p14:creationId xmlns:p14="http://schemas.microsoft.com/office/powerpoint/2010/main" val="19934160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
        <p:nvSpPr>
          <p:cNvPr id="4" name="Rectangle 2"/>
          <p:cNvSpPr>
            <a:spLocks noGrp="1" noChangeArrowheads="1"/>
          </p:cNvSpPr>
          <p:nvPr>
            <p:ph type="sldNum" sz="quarter" idx="10"/>
          </p:nvPr>
        </p:nvSpPr>
        <p:spPr>
          <a:ln/>
        </p:spPr>
        <p:txBody>
          <a:bodyPr/>
          <a:lstStyle>
            <a:lvl1pPr>
              <a:defRPr/>
            </a:lvl1pPr>
          </a:lstStyle>
          <a:p>
            <a:fld id="{96A35EF7-6F68-4438-A670-833222F4074B}" type="slidenum">
              <a:rPr lang="en-US" altLang="en-US"/>
              <a:pPr/>
              <a:t>‹#›</a:t>
            </a:fld>
            <a:endParaRPr lang="en-US" altLang="en-US"/>
          </a:p>
        </p:txBody>
      </p:sp>
    </p:spTree>
    <p:extLst>
      <p:ext uri="{BB962C8B-B14F-4D97-AF65-F5344CB8AC3E}">
        <p14:creationId xmlns:p14="http://schemas.microsoft.com/office/powerpoint/2010/main" val="166086795"/>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Text Box 8"/>
          <p:cNvSpPr txBox="1">
            <a:spLocks noChangeArrowheads="1"/>
          </p:cNvSpPr>
          <p:nvPr userDrawn="1"/>
        </p:nvSpPr>
        <p:spPr bwMode="auto">
          <a:xfrm>
            <a:off x="7543800" y="6248400"/>
            <a:ext cx="1600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000" b="1">
                <a:solidFill>
                  <a:schemeClr val="bg1"/>
                </a:solidFill>
                <a:latin typeface="Arial" panose="020B0604020202020204" pitchFamily="34" charset="0"/>
              </a:rPr>
              <a:t>AUTO 1407-1</a:t>
            </a:r>
          </a:p>
          <a:p>
            <a:pPr eaLnBrk="1" hangingPunct="1"/>
            <a:r>
              <a:rPr lang="en-US" altLang="en-US" sz="1000" b="1">
                <a:solidFill>
                  <a:schemeClr val="bg1"/>
                </a:solidFill>
                <a:latin typeface="Arial" panose="020B0604020202020204" pitchFamily="34" charset="0"/>
              </a:rPr>
              <a:t>Service Tires and Wheels</a:t>
            </a:r>
          </a:p>
        </p:txBody>
      </p:sp>
      <p:sp>
        <p:nvSpPr>
          <p:cNvPr id="2" name="Title 1"/>
          <p:cNvSpPr>
            <a:spLocks noGrp="1"/>
          </p:cNvSpPr>
          <p:nvPr>
            <p:ph type="title"/>
          </p:nvPr>
        </p:nvSpPr>
        <p:spPr/>
        <p:txBody>
          <a:bodyPr/>
          <a:lstStyle>
            <a:lvl1pPr>
              <a:defRPr>
                <a:latin typeface="Calibri" pitchFamily="34" charset="0"/>
              </a:defRPr>
            </a:lvl1pPr>
          </a:lstStyle>
          <a:p>
            <a:r>
              <a:rPr lang="en-US" dirty="0" smtClean="0"/>
              <a:t>Click to edit Master title style</a:t>
            </a:r>
            <a:endParaRPr lang="en-CA" dirty="0"/>
          </a:p>
        </p:txBody>
      </p:sp>
      <p:sp>
        <p:nvSpPr>
          <p:cNvPr id="3" name="Content Placeholder 2"/>
          <p:cNvSpPr>
            <a:spLocks noGrp="1"/>
          </p:cNvSpPr>
          <p:nvPr>
            <p:ph idx="1"/>
          </p:nvPr>
        </p:nvSpPr>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Slide Number Placeholder 3"/>
          <p:cNvSpPr>
            <a:spLocks noGrp="1"/>
          </p:cNvSpPr>
          <p:nvPr>
            <p:ph type="sldNum" sz="quarter" idx="10"/>
          </p:nvPr>
        </p:nvSpPr>
        <p:spPr/>
        <p:txBody>
          <a:bodyPr/>
          <a:lstStyle>
            <a:lvl1pPr>
              <a:defRPr/>
            </a:lvl1pPr>
          </a:lstStyle>
          <a:p>
            <a:fld id="{181800B9-6313-4398-974C-5BC800E2C1FA}" type="slidenum">
              <a:rPr lang="en-US" altLang="en-US"/>
              <a:pPr/>
              <a:t>‹#›</a:t>
            </a:fld>
            <a:endParaRPr lang="en-US" altLang="en-US"/>
          </a:p>
        </p:txBody>
      </p:sp>
    </p:spTree>
    <p:extLst>
      <p:ext uri="{BB962C8B-B14F-4D97-AF65-F5344CB8AC3E}">
        <p14:creationId xmlns:p14="http://schemas.microsoft.com/office/powerpoint/2010/main" val="123112759"/>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Text Box 8"/>
          <p:cNvSpPr txBox="1">
            <a:spLocks noChangeArrowheads="1"/>
          </p:cNvSpPr>
          <p:nvPr userDrawn="1"/>
        </p:nvSpPr>
        <p:spPr bwMode="auto">
          <a:xfrm>
            <a:off x="7543800" y="6248400"/>
            <a:ext cx="1600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000" b="1">
                <a:solidFill>
                  <a:schemeClr val="bg1"/>
                </a:solidFill>
                <a:latin typeface="Arial" panose="020B0604020202020204" pitchFamily="34" charset="0"/>
              </a:rPr>
              <a:t>AUTO 1407-1</a:t>
            </a:r>
          </a:p>
          <a:p>
            <a:pPr eaLnBrk="1" hangingPunct="1"/>
            <a:r>
              <a:rPr lang="en-US" altLang="en-US" sz="1000" b="1">
                <a:solidFill>
                  <a:schemeClr val="bg1"/>
                </a:solidFill>
                <a:latin typeface="Arial" panose="020B0604020202020204" pitchFamily="34" charset="0"/>
              </a:rPr>
              <a:t>Service Tires and Wheels</a:t>
            </a:r>
          </a:p>
        </p:txBody>
      </p:sp>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0" y="609600"/>
            <a:ext cx="4495800" cy="579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609600"/>
            <a:ext cx="4495800" cy="579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Slide Number Placeholder 4"/>
          <p:cNvSpPr>
            <a:spLocks noGrp="1"/>
          </p:cNvSpPr>
          <p:nvPr>
            <p:ph type="sldNum" sz="quarter" idx="10"/>
          </p:nvPr>
        </p:nvSpPr>
        <p:spPr/>
        <p:txBody>
          <a:bodyPr/>
          <a:lstStyle>
            <a:lvl1pPr>
              <a:defRPr/>
            </a:lvl1pPr>
          </a:lstStyle>
          <a:p>
            <a:fld id="{2A7B5480-027D-42FE-B5BE-FC307FD6E73F}" type="slidenum">
              <a:rPr lang="en-US" altLang="en-US"/>
              <a:pPr/>
              <a:t>‹#›</a:t>
            </a:fld>
            <a:endParaRPr lang="en-US" altLang="en-US"/>
          </a:p>
        </p:txBody>
      </p:sp>
    </p:spTree>
    <p:extLst>
      <p:ext uri="{BB962C8B-B14F-4D97-AF65-F5344CB8AC3E}">
        <p14:creationId xmlns:p14="http://schemas.microsoft.com/office/powerpoint/2010/main" val="708505454"/>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Text Box 8"/>
          <p:cNvSpPr txBox="1">
            <a:spLocks noChangeArrowheads="1"/>
          </p:cNvSpPr>
          <p:nvPr userDrawn="1"/>
        </p:nvSpPr>
        <p:spPr bwMode="auto">
          <a:xfrm>
            <a:off x="7543800" y="6248400"/>
            <a:ext cx="1600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000" b="1">
                <a:solidFill>
                  <a:schemeClr val="bg1"/>
                </a:solidFill>
                <a:latin typeface="Arial" panose="020B0604020202020204" pitchFamily="34" charset="0"/>
              </a:rPr>
              <a:t>AUTO 1407-1</a:t>
            </a:r>
          </a:p>
          <a:p>
            <a:pPr eaLnBrk="1" hangingPunct="1"/>
            <a:r>
              <a:rPr lang="en-US" altLang="en-US" sz="1000" b="1">
                <a:solidFill>
                  <a:schemeClr val="bg1"/>
                </a:solidFill>
                <a:latin typeface="Arial" panose="020B0604020202020204" pitchFamily="34" charset="0"/>
              </a:rPr>
              <a:t>Service Tires and Wheels</a:t>
            </a:r>
          </a:p>
        </p:txBody>
      </p:sp>
      <p:sp>
        <p:nvSpPr>
          <p:cNvPr id="2" name="Title 1"/>
          <p:cNvSpPr>
            <a:spLocks noGrp="1"/>
          </p:cNvSpPr>
          <p:nvPr>
            <p:ph type="title"/>
          </p:nvPr>
        </p:nvSpPr>
        <p:spPr/>
        <p:txBody>
          <a:bodyPr/>
          <a:lstStyle/>
          <a:p>
            <a:r>
              <a:rPr lang="en-US" smtClean="0"/>
              <a:t>Click to edit Master title style</a:t>
            </a:r>
            <a:endParaRPr lang="en-CA"/>
          </a:p>
        </p:txBody>
      </p:sp>
      <p:sp>
        <p:nvSpPr>
          <p:cNvPr id="4" name="Slide Number Placeholder 2"/>
          <p:cNvSpPr>
            <a:spLocks noGrp="1"/>
          </p:cNvSpPr>
          <p:nvPr>
            <p:ph type="sldNum" sz="quarter" idx="10"/>
          </p:nvPr>
        </p:nvSpPr>
        <p:spPr/>
        <p:txBody>
          <a:bodyPr/>
          <a:lstStyle>
            <a:lvl1pPr>
              <a:defRPr/>
            </a:lvl1pPr>
          </a:lstStyle>
          <a:p>
            <a:fld id="{8265A7D9-34E1-4143-869A-1DC1A31BFDEA}" type="slidenum">
              <a:rPr lang="en-US" altLang="en-US"/>
              <a:pPr/>
              <a:t>‹#›</a:t>
            </a:fld>
            <a:endParaRPr lang="en-US" altLang="en-US"/>
          </a:p>
        </p:txBody>
      </p:sp>
    </p:spTree>
    <p:extLst>
      <p:ext uri="{BB962C8B-B14F-4D97-AF65-F5344CB8AC3E}">
        <p14:creationId xmlns:p14="http://schemas.microsoft.com/office/powerpoint/2010/main" val="1885896367"/>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8"/>
          <p:cNvSpPr txBox="1">
            <a:spLocks noChangeArrowheads="1"/>
          </p:cNvSpPr>
          <p:nvPr userDrawn="1"/>
        </p:nvSpPr>
        <p:spPr bwMode="auto">
          <a:xfrm>
            <a:off x="7543800" y="6248400"/>
            <a:ext cx="16002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000" b="1">
                <a:solidFill>
                  <a:schemeClr val="bg1"/>
                </a:solidFill>
                <a:latin typeface="Arial" panose="020B0604020202020204" pitchFamily="34" charset="0"/>
              </a:rPr>
              <a:t>TPMS Service and Repair</a:t>
            </a:r>
          </a:p>
        </p:txBody>
      </p:sp>
      <p:sp>
        <p:nvSpPr>
          <p:cNvPr id="3" name="Slide Number Placeholder 1"/>
          <p:cNvSpPr>
            <a:spLocks noGrp="1"/>
          </p:cNvSpPr>
          <p:nvPr>
            <p:ph type="sldNum" sz="quarter" idx="10"/>
          </p:nvPr>
        </p:nvSpPr>
        <p:spPr/>
        <p:txBody>
          <a:bodyPr/>
          <a:lstStyle>
            <a:lvl1pPr>
              <a:defRPr/>
            </a:lvl1pPr>
          </a:lstStyle>
          <a:p>
            <a:fld id="{DE6E90E6-B93F-4071-B838-15CB76385589}" type="slidenum">
              <a:rPr lang="en-US" altLang="en-US"/>
              <a:pPr/>
              <a:t>‹#›</a:t>
            </a:fld>
            <a:endParaRPr lang="en-US" altLang="en-US"/>
          </a:p>
        </p:txBody>
      </p:sp>
    </p:spTree>
    <p:extLst>
      <p:ext uri="{BB962C8B-B14F-4D97-AF65-F5344CB8AC3E}">
        <p14:creationId xmlns:p14="http://schemas.microsoft.com/office/powerpoint/2010/main" val="97616524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aphicFrame>
        <p:nvGraphicFramePr>
          <p:cNvPr id="4" name="Object 5"/>
          <p:cNvGraphicFramePr>
            <a:graphicFrameLocks noChangeAspect="1"/>
          </p:cNvGraphicFramePr>
          <p:nvPr/>
        </p:nvGraphicFramePr>
        <p:xfrm>
          <a:off x="0" y="6145213"/>
          <a:ext cx="9144000" cy="712787"/>
        </p:xfrm>
        <a:graphic>
          <a:graphicData uri="http://schemas.openxmlformats.org/presentationml/2006/ole">
            <mc:AlternateContent xmlns:mc="http://schemas.openxmlformats.org/markup-compatibility/2006">
              <mc:Choice xmlns:v="urn:schemas-microsoft-com:vml" Requires="v">
                <p:oleObj spid="_x0000_s120853" name="Image" r:id="rId3" imgW="13714286" imgH="1066385" progId="Photoshop.Image.7">
                  <p:embed/>
                </p:oleObj>
              </mc:Choice>
              <mc:Fallback>
                <p:oleObj name="Image" r:id="rId3" imgW="13714286" imgH="1066385"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45213"/>
                        <a:ext cx="9144000" cy="71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Line 6"/>
          <p:cNvSpPr>
            <a:spLocks noChangeShapeType="1"/>
          </p:cNvSpPr>
          <p:nvPr/>
        </p:nvSpPr>
        <p:spPr bwMode="auto">
          <a:xfrm>
            <a:off x="0" y="6107113"/>
            <a:ext cx="9144000" cy="0"/>
          </a:xfrm>
          <a:prstGeom prst="line">
            <a:avLst/>
          </a:prstGeom>
          <a:noFill/>
          <a:ln w="57150" cmpd="thinThick">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Text Box 7"/>
          <p:cNvSpPr txBox="1">
            <a:spLocks noChangeArrowheads="1"/>
          </p:cNvSpPr>
          <p:nvPr/>
        </p:nvSpPr>
        <p:spPr bwMode="auto">
          <a:xfrm>
            <a:off x="158750" y="15875"/>
            <a:ext cx="35480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600">
                <a:solidFill>
                  <a:schemeClr val="bg1"/>
                </a:solidFill>
                <a:latin typeface="Arial" panose="020B0604020202020204" pitchFamily="34" charset="0"/>
              </a:rPr>
              <a:t>Put CRN and course description here</a:t>
            </a:r>
          </a:p>
        </p:txBody>
      </p:sp>
      <p:sp>
        <p:nvSpPr>
          <p:cNvPr id="7" name="Text Box 8"/>
          <p:cNvSpPr txBox="1">
            <a:spLocks noChangeArrowheads="1"/>
          </p:cNvSpPr>
          <p:nvPr userDrawn="1"/>
        </p:nvSpPr>
        <p:spPr bwMode="auto">
          <a:xfrm>
            <a:off x="7543800" y="6248400"/>
            <a:ext cx="1600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000" b="1">
                <a:solidFill>
                  <a:schemeClr val="bg1"/>
                </a:solidFill>
                <a:latin typeface="Arial" panose="020B0604020202020204" pitchFamily="34" charset="0"/>
              </a:rPr>
              <a:t>AUTO 1407-1</a:t>
            </a:r>
          </a:p>
          <a:p>
            <a:pPr eaLnBrk="1" hangingPunct="1"/>
            <a:r>
              <a:rPr lang="en-US" altLang="en-US" sz="1000" b="1">
                <a:solidFill>
                  <a:schemeClr val="bg1"/>
                </a:solidFill>
                <a:latin typeface="Arial" panose="020B0604020202020204" pitchFamily="34" charset="0"/>
              </a:rPr>
              <a:t>Service Tires and Wheels</a:t>
            </a:r>
          </a:p>
        </p:txBody>
      </p:sp>
      <p:graphicFrame>
        <p:nvGraphicFramePr>
          <p:cNvPr id="8" name="Object 5"/>
          <p:cNvGraphicFramePr>
            <a:graphicFrameLocks noChangeAspect="1"/>
          </p:cNvGraphicFramePr>
          <p:nvPr/>
        </p:nvGraphicFramePr>
        <p:xfrm>
          <a:off x="0" y="6145213"/>
          <a:ext cx="9144000" cy="712787"/>
        </p:xfrm>
        <a:graphic>
          <a:graphicData uri="http://schemas.openxmlformats.org/presentationml/2006/ole">
            <mc:AlternateContent xmlns:mc="http://schemas.openxmlformats.org/markup-compatibility/2006">
              <mc:Choice xmlns:v="urn:schemas-microsoft-com:vml" Requires="v">
                <p:oleObj spid="_x0000_s120854" name="Image" r:id="rId5" imgW="13714286" imgH="1066385" progId="Photoshop.Image.7">
                  <p:embed/>
                </p:oleObj>
              </mc:Choice>
              <mc:Fallback>
                <p:oleObj name="Image" r:id="rId5" imgW="13714286" imgH="1066385"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45213"/>
                        <a:ext cx="9144000" cy="71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Line 6"/>
          <p:cNvSpPr>
            <a:spLocks noChangeShapeType="1"/>
          </p:cNvSpPr>
          <p:nvPr/>
        </p:nvSpPr>
        <p:spPr bwMode="auto">
          <a:xfrm>
            <a:off x="0" y="6107113"/>
            <a:ext cx="9144000" cy="0"/>
          </a:xfrm>
          <a:prstGeom prst="line">
            <a:avLst/>
          </a:prstGeom>
          <a:noFill/>
          <a:ln w="57150" cmpd="thinThick">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Text Box 7"/>
          <p:cNvSpPr txBox="1">
            <a:spLocks noChangeArrowheads="1"/>
          </p:cNvSpPr>
          <p:nvPr/>
        </p:nvSpPr>
        <p:spPr bwMode="auto">
          <a:xfrm>
            <a:off x="158750" y="15875"/>
            <a:ext cx="35480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600">
                <a:solidFill>
                  <a:schemeClr val="bg1"/>
                </a:solidFill>
                <a:latin typeface="Arial" panose="020B0604020202020204" pitchFamily="34" charset="0"/>
              </a:rPr>
              <a:t>Put CRN and course description here</a:t>
            </a:r>
          </a:p>
        </p:txBody>
      </p:sp>
      <p:sp>
        <p:nvSpPr>
          <p:cNvPr id="11" name="Text Box 8"/>
          <p:cNvSpPr txBox="1">
            <a:spLocks noChangeArrowheads="1"/>
          </p:cNvSpPr>
          <p:nvPr userDrawn="1"/>
        </p:nvSpPr>
        <p:spPr bwMode="auto">
          <a:xfrm>
            <a:off x="7543800" y="6248400"/>
            <a:ext cx="1600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000" b="1">
                <a:solidFill>
                  <a:schemeClr val="bg1"/>
                </a:solidFill>
                <a:latin typeface="Arial" panose="020B0604020202020204" pitchFamily="34" charset="0"/>
              </a:rPr>
              <a:t>AUTO 1407-1</a:t>
            </a:r>
          </a:p>
          <a:p>
            <a:pPr eaLnBrk="1" hangingPunct="1"/>
            <a:r>
              <a:rPr lang="en-US" altLang="en-US" sz="1000" b="1">
                <a:solidFill>
                  <a:schemeClr val="bg1"/>
                </a:solidFill>
                <a:latin typeface="Arial" panose="020B0604020202020204" pitchFamily="34" charset="0"/>
              </a:rPr>
              <a:t>Service Tires and Wheels</a:t>
            </a:r>
          </a:p>
        </p:txBody>
      </p:sp>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91909160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graphicFrame>
        <p:nvGraphicFramePr>
          <p:cNvPr id="5" name="Object 5"/>
          <p:cNvGraphicFramePr>
            <a:graphicFrameLocks noChangeAspect="1"/>
          </p:cNvGraphicFramePr>
          <p:nvPr/>
        </p:nvGraphicFramePr>
        <p:xfrm>
          <a:off x="0" y="6145213"/>
          <a:ext cx="9144000" cy="712787"/>
        </p:xfrm>
        <a:graphic>
          <a:graphicData uri="http://schemas.openxmlformats.org/presentationml/2006/ole">
            <mc:AlternateContent xmlns:mc="http://schemas.openxmlformats.org/markup-compatibility/2006">
              <mc:Choice xmlns:v="urn:schemas-microsoft-com:vml" Requires="v">
                <p:oleObj spid="_x0000_s119829" name="Image" r:id="rId3" imgW="13714286" imgH="1066385" progId="Photoshop.Image.7">
                  <p:embed/>
                </p:oleObj>
              </mc:Choice>
              <mc:Fallback>
                <p:oleObj name="Image" r:id="rId3" imgW="13714286" imgH="1066385"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45213"/>
                        <a:ext cx="9144000" cy="71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Line 6"/>
          <p:cNvSpPr>
            <a:spLocks noChangeShapeType="1"/>
          </p:cNvSpPr>
          <p:nvPr/>
        </p:nvSpPr>
        <p:spPr bwMode="auto">
          <a:xfrm>
            <a:off x="0" y="6107113"/>
            <a:ext cx="9144000" cy="0"/>
          </a:xfrm>
          <a:prstGeom prst="line">
            <a:avLst/>
          </a:prstGeom>
          <a:noFill/>
          <a:ln w="57150" cmpd="thinThick">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 name="Text Box 7"/>
          <p:cNvSpPr txBox="1">
            <a:spLocks noChangeArrowheads="1"/>
          </p:cNvSpPr>
          <p:nvPr/>
        </p:nvSpPr>
        <p:spPr bwMode="auto">
          <a:xfrm>
            <a:off x="158750" y="15875"/>
            <a:ext cx="35480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600">
                <a:solidFill>
                  <a:schemeClr val="bg1"/>
                </a:solidFill>
                <a:latin typeface="Arial" panose="020B0604020202020204" pitchFamily="34" charset="0"/>
              </a:rPr>
              <a:t>Put CRN and course description here</a:t>
            </a:r>
          </a:p>
        </p:txBody>
      </p:sp>
      <p:sp>
        <p:nvSpPr>
          <p:cNvPr id="8" name="Text Box 8"/>
          <p:cNvSpPr txBox="1">
            <a:spLocks noChangeArrowheads="1"/>
          </p:cNvSpPr>
          <p:nvPr userDrawn="1"/>
        </p:nvSpPr>
        <p:spPr bwMode="auto">
          <a:xfrm>
            <a:off x="7543800" y="6248400"/>
            <a:ext cx="1600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000" b="1">
                <a:solidFill>
                  <a:schemeClr val="bg1"/>
                </a:solidFill>
                <a:latin typeface="Arial" panose="020B0604020202020204" pitchFamily="34" charset="0"/>
              </a:rPr>
              <a:t>AUTO 1407-1</a:t>
            </a:r>
          </a:p>
          <a:p>
            <a:pPr eaLnBrk="1" hangingPunct="1"/>
            <a:r>
              <a:rPr lang="en-US" altLang="en-US" sz="1000" b="1">
                <a:solidFill>
                  <a:schemeClr val="bg1"/>
                </a:solidFill>
                <a:latin typeface="Arial" panose="020B0604020202020204" pitchFamily="34" charset="0"/>
              </a:rPr>
              <a:t>Service Tires and Wheels</a:t>
            </a:r>
          </a:p>
        </p:txBody>
      </p:sp>
      <p:graphicFrame>
        <p:nvGraphicFramePr>
          <p:cNvPr id="9" name="Object 5"/>
          <p:cNvGraphicFramePr>
            <a:graphicFrameLocks noChangeAspect="1"/>
          </p:cNvGraphicFramePr>
          <p:nvPr/>
        </p:nvGraphicFramePr>
        <p:xfrm>
          <a:off x="0" y="6145213"/>
          <a:ext cx="9144000" cy="712787"/>
        </p:xfrm>
        <a:graphic>
          <a:graphicData uri="http://schemas.openxmlformats.org/presentationml/2006/ole">
            <mc:AlternateContent xmlns:mc="http://schemas.openxmlformats.org/markup-compatibility/2006">
              <mc:Choice xmlns:v="urn:schemas-microsoft-com:vml" Requires="v">
                <p:oleObj spid="_x0000_s119830" name="Image" r:id="rId5" imgW="13714286" imgH="1066385" progId="Photoshop.Image.7">
                  <p:embed/>
                </p:oleObj>
              </mc:Choice>
              <mc:Fallback>
                <p:oleObj name="Image" r:id="rId5" imgW="13714286" imgH="1066385"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45213"/>
                        <a:ext cx="9144000" cy="71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Line 6"/>
          <p:cNvSpPr>
            <a:spLocks noChangeShapeType="1"/>
          </p:cNvSpPr>
          <p:nvPr/>
        </p:nvSpPr>
        <p:spPr bwMode="auto">
          <a:xfrm>
            <a:off x="0" y="6107113"/>
            <a:ext cx="9144000" cy="0"/>
          </a:xfrm>
          <a:prstGeom prst="line">
            <a:avLst/>
          </a:prstGeom>
          <a:noFill/>
          <a:ln w="57150" cmpd="thinThick">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 name="Text Box 7"/>
          <p:cNvSpPr txBox="1">
            <a:spLocks noChangeArrowheads="1"/>
          </p:cNvSpPr>
          <p:nvPr/>
        </p:nvSpPr>
        <p:spPr bwMode="auto">
          <a:xfrm>
            <a:off x="158750" y="15875"/>
            <a:ext cx="35480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600">
                <a:solidFill>
                  <a:schemeClr val="bg1"/>
                </a:solidFill>
                <a:latin typeface="Arial" panose="020B0604020202020204" pitchFamily="34" charset="0"/>
              </a:rPr>
              <a:t>Put CRN and course description here</a:t>
            </a:r>
          </a:p>
        </p:txBody>
      </p:sp>
      <p:sp>
        <p:nvSpPr>
          <p:cNvPr id="12" name="Text Box 8"/>
          <p:cNvSpPr txBox="1">
            <a:spLocks noChangeArrowheads="1"/>
          </p:cNvSpPr>
          <p:nvPr userDrawn="1"/>
        </p:nvSpPr>
        <p:spPr bwMode="auto">
          <a:xfrm>
            <a:off x="7543800" y="6248400"/>
            <a:ext cx="1600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000" b="1">
                <a:solidFill>
                  <a:schemeClr val="bg1"/>
                </a:solidFill>
                <a:latin typeface="Arial" panose="020B0604020202020204" pitchFamily="34" charset="0"/>
              </a:rPr>
              <a:t>AUTO 1407-1</a:t>
            </a:r>
          </a:p>
          <a:p>
            <a:pPr eaLnBrk="1" hangingPunct="1"/>
            <a:r>
              <a:rPr lang="en-US" altLang="en-US" sz="1000" b="1">
                <a:solidFill>
                  <a:schemeClr val="bg1"/>
                </a:solidFill>
                <a:latin typeface="Arial" panose="020B0604020202020204" pitchFamily="34" charset="0"/>
              </a:rPr>
              <a:t>Service Tires and Wheels</a:t>
            </a:r>
          </a:p>
        </p:txBody>
      </p:sp>
      <p:sp>
        <p:nvSpPr>
          <p:cNvPr id="2" name="Title 1"/>
          <p:cNvSpPr>
            <a:spLocks noGrp="1"/>
          </p:cNvSpPr>
          <p:nvPr>
            <p:ph type="title"/>
          </p:nvPr>
        </p:nvSpPr>
        <p:spPr>
          <a:xfrm>
            <a:off x="609600" y="381000"/>
            <a:ext cx="7772400" cy="838200"/>
          </a:xfrm>
        </p:spPr>
        <p:txBody>
          <a:bodyPr/>
          <a:lstStyle/>
          <a:p>
            <a:r>
              <a:rPr lang="en-US" smtClean="0"/>
              <a:t>Click to edit Master title style</a:t>
            </a:r>
            <a:endParaRPr lang="en-CA"/>
          </a:p>
        </p:txBody>
      </p:sp>
      <p:sp>
        <p:nvSpPr>
          <p:cNvPr id="3" name="Content Placeholder 2"/>
          <p:cNvSpPr>
            <a:spLocks noGrp="1"/>
          </p:cNvSpPr>
          <p:nvPr>
            <p:ph sz="half" idx="1"/>
          </p:nvPr>
        </p:nvSpPr>
        <p:spPr>
          <a:xfrm>
            <a:off x="304800" y="1371600"/>
            <a:ext cx="3810000" cy="3870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Content Placeholder 3"/>
          <p:cNvSpPr>
            <a:spLocks noGrp="1"/>
          </p:cNvSpPr>
          <p:nvPr>
            <p:ph sz="half" idx="2"/>
          </p:nvPr>
        </p:nvSpPr>
        <p:spPr>
          <a:xfrm>
            <a:off x="4648200" y="1371600"/>
            <a:ext cx="3810000" cy="3870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Tree>
    <p:extLst>
      <p:ext uri="{BB962C8B-B14F-4D97-AF65-F5344CB8AC3E}">
        <p14:creationId xmlns:p14="http://schemas.microsoft.com/office/powerpoint/2010/main" val="195989899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graphicFrame>
        <p:nvGraphicFramePr>
          <p:cNvPr id="7" name="Object 5"/>
          <p:cNvGraphicFramePr>
            <a:graphicFrameLocks noChangeAspect="1"/>
          </p:cNvGraphicFramePr>
          <p:nvPr/>
        </p:nvGraphicFramePr>
        <p:xfrm>
          <a:off x="0" y="6145213"/>
          <a:ext cx="9144000" cy="712787"/>
        </p:xfrm>
        <a:graphic>
          <a:graphicData uri="http://schemas.openxmlformats.org/presentationml/2006/ole">
            <mc:AlternateContent xmlns:mc="http://schemas.openxmlformats.org/markup-compatibility/2006">
              <mc:Choice xmlns:v="urn:schemas-microsoft-com:vml" Requires="v">
                <p:oleObj spid="_x0000_s118805" name="Image" r:id="rId3" imgW="13714286" imgH="1066385" progId="Photoshop.Image.7">
                  <p:embed/>
                </p:oleObj>
              </mc:Choice>
              <mc:Fallback>
                <p:oleObj name="Image" r:id="rId3" imgW="13714286" imgH="1066385"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45213"/>
                        <a:ext cx="9144000" cy="71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Line 6"/>
          <p:cNvSpPr>
            <a:spLocks noChangeShapeType="1"/>
          </p:cNvSpPr>
          <p:nvPr/>
        </p:nvSpPr>
        <p:spPr bwMode="auto">
          <a:xfrm>
            <a:off x="0" y="6107113"/>
            <a:ext cx="9144000" cy="0"/>
          </a:xfrm>
          <a:prstGeom prst="line">
            <a:avLst/>
          </a:prstGeom>
          <a:noFill/>
          <a:ln w="57150" cmpd="thinThick">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Text Box 7"/>
          <p:cNvSpPr txBox="1">
            <a:spLocks noChangeArrowheads="1"/>
          </p:cNvSpPr>
          <p:nvPr/>
        </p:nvSpPr>
        <p:spPr bwMode="auto">
          <a:xfrm>
            <a:off x="158750" y="15875"/>
            <a:ext cx="35480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600">
                <a:solidFill>
                  <a:schemeClr val="bg1"/>
                </a:solidFill>
                <a:latin typeface="Arial" panose="020B0604020202020204" pitchFamily="34" charset="0"/>
              </a:rPr>
              <a:t>Put CRN and course description here</a:t>
            </a:r>
          </a:p>
        </p:txBody>
      </p:sp>
      <p:sp>
        <p:nvSpPr>
          <p:cNvPr id="10" name="Text Box 8"/>
          <p:cNvSpPr txBox="1">
            <a:spLocks noChangeArrowheads="1"/>
          </p:cNvSpPr>
          <p:nvPr userDrawn="1"/>
        </p:nvSpPr>
        <p:spPr bwMode="auto">
          <a:xfrm>
            <a:off x="7543800" y="6248400"/>
            <a:ext cx="1600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000" b="1">
                <a:solidFill>
                  <a:schemeClr val="bg1"/>
                </a:solidFill>
                <a:latin typeface="Arial" panose="020B0604020202020204" pitchFamily="34" charset="0"/>
              </a:rPr>
              <a:t>AUTO 1407-1</a:t>
            </a:r>
          </a:p>
          <a:p>
            <a:pPr eaLnBrk="1" hangingPunct="1"/>
            <a:r>
              <a:rPr lang="en-US" altLang="en-US" sz="1000" b="1">
                <a:solidFill>
                  <a:schemeClr val="bg1"/>
                </a:solidFill>
                <a:latin typeface="Arial" panose="020B0604020202020204" pitchFamily="34" charset="0"/>
              </a:rPr>
              <a:t>Service Tires and Wheels</a:t>
            </a:r>
          </a:p>
        </p:txBody>
      </p:sp>
      <p:graphicFrame>
        <p:nvGraphicFramePr>
          <p:cNvPr id="11" name="Object 5"/>
          <p:cNvGraphicFramePr>
            <a:graphicFrameLocks noChangeAspect="1"/>
          </p:cNvGraphicFramePr>
          <p:nvPr/>
        </p:nvGraphicFramePr>
        <p:xfrm>
          <a:off x="0" y="6145213"/>
          <a:ext cx="9144000" cy="712787"/>
        </p:xfrm>
        <a:graphic>
          <a:graphicData uri="http://schemas.openxmlformats.org/presentationml/2006/ole">
            <mc:AlternateContent xmlns:mc="http://schemas.openxmlformats.org/markup-compatibility/2006">
              <mc:Choice xmlns:v="urn:schemas-microsoft-com:vml" Requires="v">
                <p:oleObj spid="_x0000_s118806" name="Image" r:id="rId5" imgW="13714286" imgH="1066385" progId="Photoshop.Image.7">
                  <p:embed/>
                </p:oleObj>
              </mc:Choice>
              <mc:Fallback>
                <p:oleObj name="Image" r:id="rId5" imgW="13714286" imgH="1066385"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45213"/>
                        <a:ext cx="9144000" cy="71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 name="Line 6"/>
          <p:cNvSpPr>
            <a:spLocks noChangeShapeType="1"/>
          </p:cNvSpPr>
          <p:nvPr/>
        </p:nvSpPr>
        <p:spPr bwMode="auto">
          <a:xfrm>
            <a:off x="0" y="6107113"/>
            <a:ext cx="9144000" cy="0"/>
          </a:xfrm>
          <a:prstGeom prst="line">
            <a:avLst/>
          </a:prstGeom>
          <a:noFill/>
          <a:ln w="57150" cmpd="thinThick">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 name="Text Box 7"/>
          <p:cNvSpPr txBox="1">
            <a:spLocks noChangeArrowheads="1"/>
          </p:cNvSpPr>
          <p:nvPr/>
        </p:nvSpPr>
        <p:spPr bwMode="auto">
          <a:xfrm>
            <a:off x="158750" y="15875"/>
            <a:ext cx="35480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600">
                <a:solidFill>
                  <a:schemeClr val="bg1"/>
                </a:solidFill>
                <a:latin typeface="Arial" panose="020B0604020202020204" pitchFamily="34" charset="0"/>
              </a:rPr>
              <a:t>Put CRN and course description here</a:t>
            </a:r>
          </a:p>
        </p:txBody>
      </p:sp>
      <p:sp>
        <p:nvSpPr>
          <p:cNvPr id="14" name="Text Box 8"/>
          <p:cNvSpPr txBox="1">
            <a:spLocks noChangeArrowheads="1"/>
          </p:cNvSpPr>
          <p:nvPr userDrawn="1"/>
        </p:nvSpPr>
        <p:spPr bwMode="auto">
          <a:xfrm>
            <a:off x="7543800" y="6248400"/>
            <a:ext cx="1600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000" b="1">
                <a:solidFill>
                  <a:schemeClr val="bg1"/>
                </a:solidFill>
                <a:latin typeface="Arial" panose="020B0604020202020204" pitchFamily="34" charset="0"/>
              </a:rPr>
              <a:t>AUTO 1407-1</a:t>
            </a:r>
          </a:p>
          <a:p>
            <a:pPr eaLnBrk="1" hangingPunct="1"/>
            <a:r>
              <a:rPr lang="en-US" altLang="en-US" sz="1000" b="1">
                <a:solidFill>
                  <a:schemeClr val="bg1"/>
                </a:solidFill>
                <a:latin typeface="Arial" panose="020B0604020202020204" pitchFamily="34" charset="0"/>
              </a:rPr>
              <a:t>Service Tires and Wheels</a:t>
            </a:r>
          </a:p>
        </p:txBody>
      </p:sp>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9488126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graphicFrame>
        <p:nvGraphicFramePr>
          <p:cNvPr id="3" name="Object 5"/>
          <p:cNvGraphicFramePr>
            <a:graphicFrameLocks noChangeAspect="1"/>
          </p:cNvGraphicFramePr>
          <p:nvPr/>
        </p:nvGraphicFramePr>
        <p:xfrm>
          <a:off x="0" y="6145213"/>
          <a:ext cx="9144000" cy="712787"/>
        </p:xfrm>
        <a:graphic>
          <a:graphicData uri="http://schemas.openxmlformats.org/presentationml/2006/ole">
            <mc:AlternateContent xmlns:mc="http://schemas.openxmlformats.org/markup-compatibility/2006">
              <mc:Choice xmlns:v="urn:schemas-microsoft-com:vml" Requires="v">
                <p:oleObj spid="_x0000_s117781" name="Image" r:id="rId3" imgW="13714286" imgH="1066385" progId="Photoshop.Image.7">
                  <p:embed/>
                </p:oleObj>
              </mc:Choice>
              <mc:Fallback>
                <p:oleObj name="Image" r:id="rId3" imgW="13714286" imgH="1066385"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45213"/>
                        <a:ext cx="9144000" cy="71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Line 6"/>
          <p:cNvSpPr>
            <a:spLocks noChangeShapeType="1"/>
          </p:cNvSpPr>
          <p:nvPr/>
        </p:nvSpPr>
        <p:spPr bwMode="auto">
          <a:xfrm>
            <a:off x="0" y="6107113"/>
            <a:ext cx="9144000" cy="0"/>
          </a:xfrm>
          <a:prstGeom prst="line">
            <a:avLst/>
          </a:prstGeom>
          <a:noFill/>
          <a:ln w="57150" cmpd="thinThick">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 name="Text Box 7"/>
          <p:cNvSpPr txBox="1">
            <a:spLocks noChangeArrowheads="1"/>
          </p:cNvSpPr>
          <p:nvPr/>
        </p:nvSpPr>
        <p:spPr bwMode="auto">
          <a:xfrm>
            <a:off x="158750" y="15875"/>
            <a:ext cx="35480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600">
                <a:solidFill>
                  <a:schemeClr val="bg1"/>
                </a:solidFill>
                <a:latin typeface="Arial" panose="020B0604020202020204" pitchFamily="34" charset="0"/>
              </a:rPr>
              <a:t>Put CRN and course description here</a:t>
            </a:r>
          </a:p>
        </p:txBody>
      </p:sp>
      <p:sp>
        <p:nvSpPr>
          <p:cNvPr id="6" name="Text Box 8"/>
          <p:cNvSpPr txBox="1">
            <a:spLocks noChangeArrowheads="1"/>
          </p:cNvSpPr>
          <p:nvPr userDrawn="1"/>
        </p:nvSpPr>
        <p:spPr bwMode="auto">
          <a:xfrm>
            <a:off x="7543800" y="6248400"/>
            <a:ext cx="1600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000" b="1">
                <a:solidFill>
                  <a:schemeClr val="bg1"/>
                </a:solidFill>
                <a:latin typeface="Arial" panose="020B0604020202020204" pitchFamily="34" charset="0"/>
              </a:rPr>
              <a:t>AUTO 1407-1</a:t>
            </a:r>
          </a:p>
          <a:p>
            <a:pPr eaLnBrk="1" hangingPunct="1"/>
            <a:r>
              <a:rPr lang="en-US" altLang="en-US" sz="1000" b="1">
                <a:solidFill>
                  <a:schemeClr val="bg1"/>
                </a:solidFill>
                <a:latin typeface="Arial" panose="020B0604020202020204" pitchFamily="34" charset="0"/>
              </a:rPr>
              <a:t>Service Tires and Wheels</a:t>
            </a:r>
          </a:p>
        </p:txBody>
      </p:sp>
      <p:graphicFrame>
        <p:nvGraphicFramePr>
          <p:cNvPr id="7" name="Object 5"/>
          <p:cNvGraphicFramePr>
            <a:graphicFrameLocks noChangeAspect="1"/>
          </p:cNvGraphicFramePr>
          <p:nvPr/>
        </p:nvGraphicFramePr>
        <p:xfrm>
          <a:off x="0" y="6145213"/>
          <a:ext cx="9144000" cy="712787"/>
        </p:xfrm>
        <a:graphic>
          <a:graphicData uri="http://schemas.openxmlformats.org/presentationml/2006/ole">
            <mc:AlternateContent xmlns:mc="http://schemas.openxmlformats.org/markup-compatibility/2006">
              <mc:Choice xmlns:v="urn:schemas-microsoft-com:vml" Requires="v">
                <p:oleObj spid="_x0000_s117782" name="Image" r:id="rId5" imgW="13714286" imgH="1066385" progId="Photoshop.Image.7">
                  <p:embed/>
                </p:oleObj>
              </mc:Choice>
              <mc:Fallback>
                <p:oleObj name="Image" r:id="rId5" imgW="13714286" imgH="1066385"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45213"/>
                        <a:ext cx="9144000" cy="71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Line 6"/>
          <p:cNvSpPr>
            <a:spLocks noChangeShapeType="1"/>
          </p:cNvSpPr>
          <p:nvPr/>
        </p:nvSpPr>
        <p:spPr bwMode="auto">
          <a:xfrm>
            <a:off x="0" y="6107113"/>
            <a:ext cx="9144000" cy="0"/>
          </a:xfrm>
          <a:prstGeom prst="line">
            <a:avLst/>
          </a:prstGeom>
          <a:noFill/>
          <a:ln w="57150" cmpd="thinThick">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Text Box 7"/>
          <p:cNvSpPr txBox="1">
            <a:spLocks noChangeArrowheads="1"/>
          </p:cNvSpPr>
          <p:nvPr/>
        </p:nvSpPr>
        <p:spPr bwMode="auto">
          <a:xfrm>
            <a:off x="158750" y="15875"/>
            <a:ext cx="35480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600">
                <a:solidFill>
                  <a:schemeClr val="bg1"/>
                </a:solidFill>
                <a:latin typeface="Arial" panose="020B0604020202020204" pitchFamily="34" charset="0"/>
              </a:rPr>
              <a:t>Put CRN and course description here</a:t>
            </a:r>
          </a:p>
        </p:txBody>
      </p:sp>
      <p:sp>
        <p:nvSpPr>
          <p:cNvPr id="10" name="Text Box 8"/>
          <p:cNvSpPr txBox="1">
            <a:spLocks noChangeArrowheads="1"/>
          </p:cNvSpPr>
          <p:nvPr userDrawn="1"/>
        </p:nvSpPr>
        <p:spPr bwMode="auto">
          <a:xfrm>
            <a:off x="7543800" y="6248400"/>
            <a:ext cx="1600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000" b="1">
                <a:solidFill>
                  <a:schemeClr val="bg1"/>
                </a:solidFill>
                <a:latin typeface="Arial" panose="020B0604020202020204" pitchFamily="34" charset="0"/>
              </a:rPr>
              <a:t>AUTO 1407-1</a:t>
            </a:r>
          </a:p>
          <a:p>
            <a:pPr eaLnBrk="1" hangingPunct="1"/>
            <a:r>
              <a:rPr lang="en-US" altLang="en-US" sz="1000" b="1">
                <a:solidFill>
                  <a:schemeClr val="bg1"/>
                </a:solidFill>
                <a:latin typeface="Arial" panose="020B0604020202020204" pitchFamily="34" charset="0"/>
              </a:rPr>
              <a:t>Service Tires and Wheels</a:t>
            </a:r>
          </a:p>
        </p:txBody>
      </p:sp>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404967715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aphicFrame>
        <p:nvGraphicFramePr>
          <p:cNvPr id="2" name="Object 5"/>
          <p:cNvGraphicFramePr>
            <a:graphicFrameLocks noChangeAspect="1"/>
          </p:cNvGraphicFramePr>
          <p:nvPr/>
        </p:nvGraphicFramePr>
        <p:xfrm>
          <a:off x="0" y="6145213"/>
          <a:ext cx="9144000" cy="712787"/>
        </p:xfrm>
        <a:graphic>
          <a:graphicData uri="http://schemas.openxmlformats.org/presentationml/2006/ole">
            <mc:AlternateContent xmlns:mc="http://schemas.openxmlformats.org/markup-compatibility/2006">
              <mc:Choice xmlns:v="urn:schemas-microsoft-com:vml" Requires="v">
                <p:oleObj spid="_x0000_s116757" name="Image" r:id="rId3" imgW="13714286" imgH="1066385" progId="Photoshop.Image.7">
                  <p:embed/>
                </p:oleObj>
              </mc:Choice>
              <mc:Fallback>
                <p:oleObj name="Image" r:id="rId3" imgW="13714286" imgH="1066385"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45213"/>
                        <a:ext cx="9144000" cy="71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Line 6"/>
          <p:cNvSpPr>
            <a:spLocks noChangeShapeType="1"/>
          </p:cNvSpPr>
          <p:nvPr/>
        </p:nvSpPr>
        <p:spPr bwMode="auto">
          <a:xfrm>
            <a:off x="0" y="6107113"/>
            <a:ext cx="9144000" cy="0"/>
          </a:xfrm>
          <a:prstGeom prst="line">
            <a:avLst/>
          </a:prstGeom>
          <a:noFill/>
          <a:ln w="57150" cmpd="thinThick">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 name="Text Box 7"/>
          <p:cNvSpPr txBox="1">
            <a:spLocks noChangeArrowheads="1"/>
          </p:cNvSpPr>
          <p:nvPr/>
        </p:nvSpPr>
        <p:spPr bwMode="auto">
          <a:xfrm>
            <a:off x="158750" y="15875"/>
            <a:ext cx="35480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600">
                <a:solidFill>
                  <a:schemeClr val="bg1"/>
                </a:solidFill>
                <a:latin typeface="Arial" panose="020B0604020202020204" pitchFamily="34" charset="0"/>
              </a:rPr>
              <a:t>Put CRN and course description here</a:t>
            </a:r>
          </a:p>
        </p:txBody>
      </p:sp>
      <p:sp>
        <p:nvSpPr>
          <p:cNvPr id="5" name="Text Box 8"/>
          <p:cNvSpPr txBox="1">
            <a:spLocks noChangeArrowheads="1"/>
          </p:cNvSpPr>
          <p:nvPr userDrawn="1"/>
        </p:nvSpPr>
        <p:spPr bwMode="auto">
          <a:xfrm>
            <a:off x="7543800" y="6248400"/>
            <a:ext cx="1600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000" b="1">
                <a:solidFill>
                  <a:schemeClr val="bg1"/>
                </a:solidFill>
                <a:latin typeface="Arial" panose="020B0604020202020204" pitchFamily="34" charset="0"/>
              </a:rPr>
              <a:t>AUTO 1407-1</a:t>
            </a:r>
          </a:p>
          <a:p>
            <a:pPr eaLnBrk="1" hangingPunct="1"/>
            <a:r>
              <a:rPr lang="en-US" altLang="en-US" sz="1000" b="1">
                <a:solidFill>
                  <a:schemeClr val="bg1"/>
                </a:solidFill>
                <a:latin typeface="Arial" panose="020B0604020202020204" pitchFamily="34" charset="0"/>
              </a:rPr>
              <a:t>Service Tires and Wheels</a:t>
            </a:r>
          </a:p>
        </p:txBody>
      </p:sp>
      <p:graphicFrame>
        <p:nvGraphicFramePr>
          <p:cNvPr id="6" name="Object 12"/>
          <p:cNvGraphicFramePr>
            <a:graphicFrameLocks noChangeAspect="1"/>
          </p:cNvGraphicFramePr>
          <p:nvPr/>
        </p:nvGraphicFramePr>
        <p:xfrm>
          <a:off x="0" y="6145213"/>
          <a:ext cx="9144000" cy="712787"/>
        </p:xfrm>
        <a:graphic>
          <a:graphicData uri="http://schemas.openxmlformats.org/presentationml/2006/ole">
            <mc:AlternateContent xmlns:mc="http://schemas.openxmlformats.org/markup-compatibility/2006">
              <mc:Choice xmlns:v="urn:schemas-microsoft-com:vml" Requires="v">
                <p:oleObj spid="_x0000_s116758" name="Image" r:id="rId5" imgW="13714286" imgH="1066385" progId="Photoshop.Image.7">
                  <p:embed/>
                </p:oleObj>
              </mc:Choice>
              <mc:Fallback>
                <p:oleObj name="Image" r:id="rId5" imgW="13714286" imgH="1066385"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45213"/>
                        <a:ext cx="9144000" cy="71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Line 6"/>
          <p:cNvSpPr>
            <a:spLocks noChangeShapeType="1"/>
          </p:cNvSpPr>
          <p:nvPr/>
        </p:nvSpPr>
        <p:spPr bwMode="auto">
          <a:xfrm>
            <a:off x="0" y="6107113"/>
            <a:ext cx="9144000" cy="0"/>
          </a:xfrm>
          <a:prstGeom prst="line">
            <a:avLst/>
          </a:prstGeom>
          <a:noFill/>
          <a:ln w="57150" cmpd="thinThick">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 name="Text Box 7"/>
          <p:cNvSpPr txBox="1">
            <a:spLocks noChangeArrowheads="1"/>
          </p:cNvSpPr>
          <p:nvPr/>
        </p:nvSpPr>
        <p:spPr bwMode="auto">
          <a:xfrm>
            <a:off x="158750" y="15875"/>
            <a:ext cx="35480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600">
                <a:solidFill>
                  <a:schemeClr val="bg1"/>
                </a:solidFill>
                <a:latin typeface="Arial" panose="020B0604020202020204" pitchFamily="34" charset="0"/>
              </a:rPr>
              <a:t>Put CRN and course description here</a:t>
            </a:r>
          </a:p>
        </p:txBody>
      </p:sp>
      <p:sp>
        <p:nvSpPr>
          <p:cNvPr id="9" name="Text Box 8"/>
          <p:cNvSpPr txBox="1">
            <a:spLocks noChangeArrowheads="1"/>
          </p:cNvSpPr>
          <p:nvPr userDrawn="1"/>
        </p:nvSpPr>
        <p:spPr bwMode="auto">
          <a:xfrm>
            <a:off x="7543800" y="6248400"/>
            <a:ext cx="16002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000" b="1">
                <a:solidFill>
                  <a:schemeClr val="bg1"/>
                </a:solidFill>
                <a:latin typeface="Arial" panose="020B0604020202020204" pitchFamily="34" charset="0"/>
              </a:rPr>
              <a:t>TPMS Service and Repair</a:t>
            </a:r>
          </a:p>
        </p:txBody>
      </p:sp>
    </p:spTree>
    <p:extLst>
      <p:ext uri="{BB962C8B-B14F-4D97-AF65-F5344CB8AC3E}">
        <p14:creationId xmlns:p14="http://schemas.microsoft.com/office/powerpoint/2010/main" val="2935409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aphicFrame>
        <p:nvGraphicFramePr>
          <p:cNvPr id="5" name="Object 5"/>
          <p:cNvGraphicFramePr>
            <a:graphicFrameLocks noChangeAspect="1"/>
          </p:cNvGraphicFramePr>
          <p:nvPr/>
        </p:nvGraphicFramePr>
        <p:xfrm>
          <a:off x="0" y="6145213"/>
          <a:ext cx="9144000" cy="712787"/>
        </p:xfrm>
        <a:graphic>
          <a:graphicData uri="http://schemas.openxmlformats.org/presentationml/2006/ole">
            <mc:AlternateContent xmlns:mc="http://schemas.openxmlformats.org/markup-compatibility/2006">
              <mc:Choice xmlns:v="urn:schemas-microsoft-com:vml" Requires="v">
                <p:oleObj spid="_x0000_s115733" name="Image" r:id="rId3" imgW="13714286" imgH="1066385" progId="Photoshop.Image.7">
                  <p:embed/>
                </p:oleObj>
              </mc:Choice>
              <mc:Fallback>
                <p:oleObj name="Image" r:id="rId3" imgW="13714286" imgH="1066385"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45213"/>
                        <a:ext cx="9144000" cy="71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Line 6"/>
          <p:cNvSpPr>
            <a:spLocks noChangeShapeType="1"/>
          </p:cNvSpPr>
          <p:nvPr/>
        </p:nvSpPr>
        <p:spPr bwMode="auto">
          <a:xfrm>
            <a:off x="0" y="6107113"/>
            <a:ext cx="9144000" cy="0"/>
          </a:xfrm>
          <a:prstGeom prst="line">
            <a:avLst/>
          </a:prstGeom>
          <a:noFill/>
          <a:ln w="57150" cmpd="thinThick">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 name="Text Box 7"/>
          <p:cNvSpPr txBox="1">
            <a:spLocks noChangeArrowheads="1"/>
          </p:cNvSpPr>
          <p:nvPr/>
        </p:nvSpPr>
        <p:spPr bwMode="auto">
          <a:xfrm>
            <a:off x="158750" y="15875"/>
            <a:ext cx="35480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600">
                <a:solidFill>
                  <a:schemeClr val="bg1"/>
                </a:solidFill>
                <a:latin typeface="Arial" panose="020B0604020202020204" pitchFamily="34" charset="0"/>
              </a:rPr>
              <a:t>Put CRN and course description here</a:t>
            </a:r>
          </a:p>
        </p:txBody>
      </p:sp>
      <p:sp>
        <p:nvSpPr>
          <p:cNvPr id="8" name="Text Box 8"/>
          <p:cNvSpPr txBox="1">
            <a:spLocks noChangeArrowheads="1"/>
          </p:cNvSpPr>
          <p:nvPr userDrawn="1"/>
        </p:nvSpPr>
        <p:spPr bwMode="auto">
          <a:xfrm>
            <a:off x="7543800" y="6248400"/>
            <a:ext cx="1600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000" b="1">
                <a:solidFill>
                  <a:schemeClr val="bg1"/>
                </a:solidFill>
                <a:latin typeface="Arial" panose="020B0604020202020204" pitchFamily="34" charset="0"/>
              </a:rPr>
              <a:t>AUTO 1407-1</a:t>
            </a:r>
          </a:p>
          <a:p>
            <a:pPr eaLnBrk="1" hangingPunct="1"/>
            <a:r>
              <a:rPr lang="en-US" altLang="en-US" sz="1000" b="1">
                <a:solidFill>
                  <a:schemeClr val="bg1"/>
                </a:solidFill>
                <a:latin typeface="Arial" panose="020B0604020202020204" pitchFamily="34" charset="0"/>
              </a:rPr>
              <a:t>Service Tires and Wheels</a:t>
            </a:r>
          </a:p>
        </p:txBody>
      </p:sp>
      <p:graphicFrame>
        <p:nvGraphicFramePr>
          <p:cNvPr id="9" name="Object 5"/>
          <p:cNvGraphicFramePr>
            <a:graphicFrameLocks noChangeAspect="1"/>
          </p:cNvGraphicFramePr>
          <p:nvPr/>
        </p:nvGraphicFramePr>
        <p:xfrm>
          <a:off x="0" y="6145213"/>
          <a:ext cx="9144000" cy="712787"/>
        </p:xfrm>
        <a:graphic>
          <a:graphicData uri="http://schemas.openxmlformats.org/presentationml/2006/ole">
            <mc:AlternateContent xmlns:mc="http://schemas.openxmlformats.org/markup-compatibility/2006">
              <mc:Choice xmlns:v="urn:schemas-microsoft-com:vml" Requires="v">
                <p:oleObj spid="_x0000_s115734" name="Image" r:id="rId5" imgW="13714286" imgH="1066385" progId="Photoshop.Image.7">
                  <p:embed/>
                </p:oleObj>
              </mc:Choice>
              <mc:Fallback>
                <p:oleObj name="Image" r:id="rId5" imgW="13714286" imgH="1066385"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45213"/>
                        <a:ext cx="9144000" cy="71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Line 6"/>
          <p:cNvSpPr>
            <a:spLocks noChangeShapeType="1"/>
          </p:cNvSpPr>
          <p:nvPr/>
        </p:nvSpPr>
        <p:spPr bwMode="auto">
          <a:xfrm>
            <a:off x="0" y="6107113"/>
            <a:ext cx="9144000" cy="0"/>
          </a:xfrm>
          <a:prstGeom prst="line">
            <a:avLst/>
          </a:prstGeom>
          <a:noFill/>
          <a:ln w="57150" cmpd="thinThick">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 name="Text Box 7"/>
          <p:cNvSpPr txBox="1">
            <a:spLocks noChangeArrowheads="1"/>
          </p:cNvSpPr>
          <p:nvPr/>
        </p:nvSpPr>
        <p:spPr bwMode="auto">
          <a:xfrm>
            <a:off x="158750" y="15875"/>
            <a:ext cx="35480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600">
                <a:solidFill>
                  <a:schemeClr val="bg1"/>
                </a:solidFill>
                <a:latin typeface="Arial" panose="020B0604020202020204" pitchFamily="34" charset="0"/>
              </a:rPr>
              <a:t>Put CRN and course description here</a:t>
            </a:r>
          </a:p>
        </p:txBody>
      </p:sp>
      <p:sp>
        <p:nvSpPr>
          <p:cNvPr id="12" name="Text Box 8"/>
          <p:cNvSpPr txBox="1">
            <a:spLocks noChangeArrowheads="1"/>
          </p:cNvSpPr>
          <p:nvPr userDrawn="1"/>
        </p:nvSpPr>
        <p:spPr bwMode="auto">
          <a:xfrm>
            <a:off x="7543800" y="6248400"/>
            <a:ext cx="1600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000" b="1">
                <a:solidFill>
                  <a:schemeClr val="bg1"/>
                </a:solidFill>
                <a:latin typeface="Arial" panose="020B0604020202020204" pitchFamily="34" charset="0"/>
              </a:rPr>
              <a:t>AUTO 1407-1</a:t>
            </a:r>
          </a:p>
          <a:p>
            <a:pPr eaLnBrk="1" hangingPunct="1"/>
            <a:r>
              <a:rPr lang="en-US" altLang="en-US" sz="1000" b="1">
                <a:solidFill>
                  <a:schemeClr val="bg1"/>
                </a:solidFill>
                <a:latin typeface="Arial" panose="020B0604020202020204" pitchFamily="34" charset="0"/>
              </a:rPr>
              <a:t>Service Tires and Wheels</a:t>
            </a:r>
          </a:p>
        </p:txBody>
      </p:sp>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4359859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aphicFrame>
        <p:nvGraphicFramePr>
          <p:cNvPr id="5" name="Object 5"/>
          <p:cNvGraphicFramePr>
            <a:graphicFrameLocks noChangeAspect="1"/>
          </p:cNvGraphicFramePr>
          <p:nvPr/>
        </p:nvGraphicFramePr>
        <p:xfrm>
          <a:off x="0" y="6145213"/>
          <a:ext cx="9144000" cy="712787"/>
        </p:xfrm>
        <a:graphic>
          <a:graphicData uri="http://schemas.openxmlformats.org/presentationml/2006/ole">
            <mc:AlternateContent xmlns:mc="http://schemas.openxmlformats.org/markup-compatibility/2006">
              <mc:Choice xmlns:v="urn:schemas-microsoft-com:vml" Requires="v">
                <p:oleObj spid="_x0000_s114709" name="Image" r:id="rId3" imgW="13714286" imgH="1066385" progId="Photoshop.Image.7">
                  <p:embed/>
                </p:oleObj>
              </mc:Choice>
              <mc:Fallback>
                <p:oleObj name="Image" r:id="rId3" imgW="13714286" imgH="1066385"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45213"/>
                        <a:ext cx="9144000" cy="71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Line 6"/>
          <p:cNvSpPr>
            <a:spLocks noChangeShapeType="1"/>
          </p:cNvSpPr>
          <p:nvPr/>
        </p:nvSpPr>
        <p:spPr bwMode="auto">
          <a:xfrm>
            <a:off x="0" y="6107113"/>
            <a:ext cx="9144000" cy="0"/>
          </a:xfrm>
          <a:prstGeom prst="line">
            <a:avLst/>
          </a:prstGeom>
          <a:noFill/>
          <a:ln w="57150" cmpd="thinThick">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 name="Text Box 7"/>
          <p:cNvSpPr txBox="1">
            <a:spLocks noChangeArrowheads="1"/>
          </p:cNvSpPr>
          <p:nvPr/>
        </p:nvSpPr>
        <p:spPr bwMode="auto">
          <a:xfrm>
            <a:off x="158750" y="15875"/>
            <a:ext cx="35480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600">
                <a:solidFill>
                  <a:schemeClr val="bg1"/>
                </a:solidFill>
                <a:latin typeface="Arial" panose="020B0604020202020204" pitchFamily="34" charset="0"/>
              </a:rPr>
              <a:t>Put CRN and course description here</a:t>
            </a:r>
          </a:p>
        </p:txBody>
      </p:sp>
      <p:sp>
        <p:nvSpPr>
          <p:cNvPr id="8" name="Text Box 8"/>
          <p:cNvSpPr txBox="1">
            <a:spLocks noChangeArrowheads="1"/>
          </p:cNvSpPr>
          <p:nvPr userDrawn="1"/>
        </p:nvSpPr>
        <p:spPr bwMode="auto">
          <a:xfrm>
            <a:off x="7543800" y="6248400"/>
            <a:ext cx="1600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000" b="1">
                <a:solidFill>
                  <a:schemeClr val="bg1"/>
                </a:solidFill>
                <a:latin typeface="Arial" panose="020B0604020202020204" pitchFamily="34" charset="0"/>
              </a:rPr>
              <a:t>AUTO 1407-1</a:t>
            </a:r>
          </a:p>
          <a:p>
            <a:pPr eaLnBrk="1" hangingPunct="1"/>
            <a:r>
              <a:rPr lang="en-US" altLang="en-US" sz="1000" b="1">
                <a:solidFill>
                  <a:schemeClr val="bg1"/>
                </a:solidFill>
                <a:latin typeface="Arial" panose="020B0604020202020204" pitchFamily="34" charset="0"/>
              </a:rPr>
              <a:t>Service Tires and Wheels</a:t>
            </a:r>
          </a:p>
        </p:txBody>
      </p:sp>
      <p:graphicFrame>
        <p:nvGraphicFramePr>
          <p:cNvPr id="9" name="Object 5"/>
          <p:cNvGraphicFramePr>
            <a:graphicFrameLocks noChangeAspect="1"/>
          </p:cNvGraphicFramePr>
          <p:nvPr/>
        </p:nvGraphicFramePr>
        <p:xfrm>
          <a:off x="0" y="6145213"/>
          <a:ext cx="9144000" cy="712787"/>
        </p:xfrm>
        <a:graphic>
          <a:graphicData uri="http://schemas.openxmlformats.org/presentationml/2006/ole">
            <mc:AlternateContent xmlns:mc="http://schemas.openxmlformats.org/markup-compatibility/2006">
              <mc:Choice xmlns:v="urn:schemas-microsoft-com:vml" Requires="v">
                <p:oleObj spid="_x0000_s114710" name="Image" r:id="rId5" imgW="13714286" imgH="1066385" progId="Photoshop.Image.7">
                  <p:embed/>
                </p:oleObj>
              </mc:Choice>
              <mc:Fallback>
                <p:oleObj name="Image" r:id="rId5" imgW="13714286" imgH="1066385"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45213"/>
                        <a:ext cx="9144000" cy="71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Line 6"/>
          <p:cNvSpPr>
            <a:spLocks noChangeShapeType="1"/>
          </p:cNvSpPr>
          <p:nvPr/>
        </p:nvSpPr>
        <p:spPr bwMode="auto">
          <a:xfrm>
            <a:off x="0" y="6107113"/>
            <a:ext cx="9144000" cy="0"/>
          </a:xfrm>
          <a:prstGeom prst="line">
            <a:avLst/>
          </a:prstGeom>
          <a:noFill/>
          <a:ln w="57150" cmpd="thinThick">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 name="Text Box 7"/>
          <p:cNvSpPr txBox="1">
            <a:spLocks noChangeArrowheads="1"/>
          </p:cNvSpPr>
          <p:nvPr/>
        </p:nvSpPr>
        <p:spPr bwMode="auto">
          <a:xfrm>
            <a:off x="158750" y="15875"/>
            <a:ext cx="35480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600">
                <a:solidFill>
                  <a:schemeClr val="bg1"/>
                </a:solidFill>
                <a:latin typeface="Arial" panose="020B0604020202020204" pitchFamily="34" charset="0"/>
              </a:rPr>
              <a:t>Put CRN and course description here</a:t>
            </a:r>
          </a:p>
        </p:txBody>
      </p:sp>
      <p:sp>
        <p:nvSpPr>
          <p:cNvPr id="12" name="Text Box 8"/>
          <p:cNvSpPr txBox="1">
            <a:spLocks noChangeArrowheads="1"/>
          </p:cNvSpPr>
          <p:nvPr userDrawn="1"/>
        </p:nvSpPr>
        <p:spPr bwMode="auto">
          <a:xfrm>
            <a:off x="7543800" y="6248400"/>
            <a:ext cx="1600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000" b="1">
                <a:solidFill>
                  <a:schemeClr val="bg1"/>
                </a:solidFill>
                <a:latin typeface="Arial" panose="020B0604020202020204" pitchFamily="34" charset="0"/>
              </a:rPr>
              <a:t>AUTO 1407-1</a:t>
            </a:r>
          </a:p>
          <a:p>
            <a:pPr eaLnBrk="1" hangingPunct="1"/>
            <a:r>
              <a:rPr lang="en-US" altLang="en-US" sz="1000" b="1">
                <a:solidFill>
                  <a:schemeClr val="bg1"/>
                </a:solidFill>
                <a:latin typeface="Arial" panose="020B0604020202020204" pitchFamily="34" charset="0"/>
              </a:rPr>
              <a:t>Service Tires and Wheels</a:t>
            </a:r>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4666267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11188" y="47625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Course Title</a:t>
            </a:r>
          </a:p>
        </p:txBody>
      </p:sp>
      <p:sp>
        <p:nvSpPr>
          <p:cNvPr id="3075" name="Rectangle 3"/>
          <p:cNvSpPr>
            <a:spLocks noGrp="1" noChangeArrowheads="1"/>
          </p:cNvSpPr>
          <p:nvPr>
            <p:ph type="body" idx="1"/>
          </p:nvPr>
        </p:nvSpPr>
        <p:spPr bwMode="auto">
          <a:xfrm>
            <a:off x="685800" y="1844675"/>
            <a:ext cx="7772400"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Supporting information</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92516" name="Rectangle 4"/>
          <p:cNvSpPr>
            <a:spLocks noGrp="1" noChangeArrowheads="1"/>
          </p:cNvSpPr>
          <p:nvPr>
            <p:ph type="ftr" sz="quarter" idx="3"/>
          </p:nvPr>
        </p:nvSpPr>
        <p:spPr bwMode="auto">
          <a:xfrm>
            <a:off x="4572000" y="6248400"/>
            <a:ext cx="4191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00"/>
                </a:solidFill>
                <a:cs typeface="Arial" charset="0"/>
              </a:defRPr>
            </a:lvl1pPr>
          </a:lstStyle>
          <a:p>
            <a:pPr>
              <a:defRPr/>
            </a:pPr>
            <a:r>
              <a:rPr lang="en-US"/>
              <a:t>ASTP 1114 General Shop Administration and Practice</a:t>
            </a:r>
          </a:p>
        </p:txBody>
      </p:sp>
      <p:graphicFrame>
        <p:nvGraphicFramePr>
          <p:cNvPr id="3077" name="Object 5"/>
          <p:cNvGraphicFramePr>
            <a:graphicFrameLocks noChangeAspect="1"/>
          </p:cNvGraphicFramePr>
          <p:nvPr/>
        </p:nvGraphicFramePr>
        <p:xfrm>
          <a:off x="0" y="6145213"/>
          <a:ext cx="9144000" cy="712787"/>
        </p:xfrm>
        <a:graphic>
          <a:graphicData uri="http://schemas.openxmlformats.org/presentationml/2006/ole">
            <mc:AlternateContent xmlns:mc="http://schemas.openxmlformats.org/markup-compatibility/2006">
              <mc:Choice xmlns:v="urn:schemas-microsoft-com:vml" Requires="v">
                <p:oleObj spid="_x0000_s3091" name="Image" r:id="rId14" imgW="13714286" imgH="1066385" progId="Photoshop.Image.7">
                  <p:embed/>
                </p:oleObj>
              </mc:Choice>
              <mc:Fallback>
                <p:oleObj name="Image" r:id="rId14" imgW="13714286" imgH="1066385" progId="Photoshop.Image.7">
                  <p:embed/>
                  <p:pic>
                    <p:nvPicPr>
                      <p:cNvPr id="0" name="Object 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6145213"/>
                        <a:ext cx="9144000" cy="71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8" name="Line 6"/>
          <p:cNvSpPr>
            <a:spLocks noChangeShapeType="1"/>
          </p:cNvSpPr>
          <p:nvPr/>
        </p:nvSpPr>
        <p:spPr bwMode="auto">
          <a:xfrm>
            <a:off x="0" y="6107113"/>
            <a:ext cx="9144000" cy="0"/>
          </a:xfrm>
          <a:prstGeom prst="line">
            <a:avLst/>
          </a:prstGeom>
          <a:noFill/>
          <a:ln w="57150" cmpd="thinThick">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9" name="Text Box 7"/>
          <p:cNvSpPr txBox="1">
            <a:spLocks noChangeArrowheads="1"/>
          </p:cNvSpPr>
          <p:nvPr/>
        </p:nvSpPr>
        <p:spPr bwMode="auto">
          <a:xfrm>
            <a:off x="158750" y="15875"/>
            <a:ext cx="35480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600">
                <a:solidFill>
                  <a:schemeClr val="bg1"/>
                </a:solidFill>
                <a:latin typeface="Arial" panose="020B0604020202020204" pitchFamily="34" charset="0"/>
              </a:rPr>
              <a:t>Put CRN and course description here</a:t>
            </a:r>
          </a:p>
        </p:txBody>
      </p:sp>
      <p:sp>
        <p:nvSpPr>
          <p:cNvPr id="3080" name="Text Box 8"/>
          <p:cNvSpPr txBox="1">
            <a:spLocks noChangeArrowheads="1"/>
          </p:cNvSpPr>
          <p:nvPr userDrawn="1"/>
        </p:nvSpPr>
        <p:spPr bwMode="auto">
          <a:xfrm>
            <a:off x="7543800" y="6248400"/>
            <a:ext cx="1600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000" b="1">
                <a:solidFill>
                  <a:schemeClr val="bg1"/>
                </a:solidFill>
                <a:latin typeface="Arial" panose="020B0604020202020204" pitchFamily="34" charset="0"/>
              </a:rPr>
              <a:t>AUTO 1407-1</a:t>
            </a:r>
          </a:p>
          <a:p>
            <a:pPr eaLnBrk="1" hangingPunct="1"/>
            <a:r>
              <a:rPr lang="en-US" altLang="en-US" sz="1000" b="1">
                <a:solidFill>
                  <a:schemeClr val="bg1"/>
                </a:solidFill>
                <a:latin typeface="Arial" panose="020B0604020202020204" pitchFamily="34" charset="0"/>
              </a:rPr>
              <a:t>Service Tires and Wheels</a:t>
            </a:r>
          </a:p>
        </p:txBody>
      </p:sp>
    </p:spTree>
  </p:cSld>
  <p:clrMap bg1="lt1" tx1="dk1" bg2="lt2" tx2="dk2" accent1="accent1" accent2="accent2" accent3="accent3" accent4="accent4" accent5="accent5" accent6="accent6" hlink="hlink" folHlink="folHlink"/>
  <p:sldLayoutIdLst>
    <p:sldLayoutId id="2147484336" r:id="rId1"/>
    <p:sldLayoutId id="2147484337" r:id="rId2"/>
    <p:sldLayoutId id="2147484338" r:id="rId3"/>
    <p:sldLayoutId id="2147484339" r:id="rId4"/>
    <p:sldLayoutId id="2147484340" r:id="rId5"/>
    <p:sldLayoutId id="2147484341" r:id="rId6"/>
    <p:sldLayoutId id="2147484342" r:id="rId7"/>
    <p:sldLayoutId id="2147484343" r:id="rId8"/>
    <p:sldLayoutId id="2147484344" r:id="rId9"/>
    <p:sldLayoutId id="2147484345" r:id="rId10"/>
    <p:sldLayoutId id="2147484346" r:id="rId11"/>
  </p:sldLayoutIdLst>
  <p:transition/>
  <p:timing>
    <p:tnLst>
      <p:par>
        <p:cTn id="1" dur="indefinite" restart="never" nodeType="tmRoot"/>
      </p:par>
    </p:tnLst>
  </p:timing>
  <p:hf sldNum="0" hdr="0" dt="0"/>
  <p:txStyles>
    <p:titleStyle>
      <a:lvl1pPr algn="ctr" rtl="0" eaLnBrk="0" fontAlgn="base" hangingPunct="0">
        <a:spcBef>
          <a:spcPct val="0"/>
        </a:spcBef>
        <a:spcAft>
          <a:spcPct val="0"/>
        </a:spcAft>
        <a:defRPr sz="3200" b="1">
          <a:solidFill>
            <a:schemeClr val="tx1"/>
          </a:solidFill>
          <a:latin typeface="+mj-lt"/>
          <a:ea typeface="+mj-ea"/>
          <a:cs typeface="+mj-cs"/>
        </a:defRPr>
      </a:lvl1pPr>
      <a:lvl2pPr algn="ctr" rtl="0" eaLnBrk="0" fontAlgn="base" hangingPunct="0">
        <a:spcBef>
          <a:spcPct val="0"/>
        </a:spcBef>
        <a:spcAft>
          <a:spcPct val="0"/>
        </a:spcAft>
        <a:defRPr sz="3200" b="1">
          <a:solidFill>
            <a:schemeClr val="tx1"/>
          </a:solidFill>
          <a:latin typeface="Arial" charset="0"/>
        </a:defRPr>
      </a:lvl2pPr>
      <a:lvl3pPr algn="ctr" rtl="0" eaLnBrk="0" fontAlgn="base" hangingPunct="0">
        <a:spcBef>
          <a:spcPct val="0"/>
        </a:spcBef>
        <a:spcAft>
          <a:spcPct val="0"/>
        </a:spcAft>
        <a:defRPr sz="3200" b="1">
          <a:solidFill>
            <a:schemeClr val="tx1"/>
          </a:solidFill>
          <a:latin typeface="Arial" charset="0"/>
        </a:defRPr>
      </a:lvl3pPr>
      <a:lvl4pPr algn="ctr" rtl="0" eaLnBrk="0" fontAlgn="base" hangingPunct="0">
        <a:spcBef>
          <a:spcPct val="0"/>
        </a:spcBef>
        <a:spcAft>
          <a:spcPct val="0"/>
        </a:spcAft>
        <a:defRPr sz="3200" b="1">
          <a:solidFill>
            <a:schemeClr val="tx1"/>
          </a:solidFill>
          <a:latin typeface="Arial" charset="0"/>
        </a:defRPr>
      </a:lvl4pPr>
      <a:lvl5pPr algn="ctr" rtl="0" eaLnBrk="0" fontAlgn="base" hangingPunct="0">
        <a:spcBef>
          <a:spcPct val="0"/>
        </a:spcBef>
        <a:spcAft>
          <a:spcPct val="0"/>
        </a:spcAft>
        <a:defRPr sz="3200" b="1">
          <a:solidFill>
            <a:schemeClr val="tx1"/>
          </a:solidFill>
          <a:latin typeface="Arial" charset="0"/>
        </a:defRPr>
      </a:lvl5pPr>
      <a:lvl6pPr marL="457200" algn="ctr" rtl="0" fontAlgn="base">
        <a:spcBef>
          <a:spcPct val="0"/>
        </a:spcBef>
        <a:spcAft>
          <a:spcPct val="0"/>
        </a:spcAft>
        <a:defRPr sz="3200" b="1">
          <a:solidFill>
            <a:schemeClr val="tx1"/>
          </a:solidFill>
          <a:latin typeface="Arial" charset="0"/>
        </a:defRPr>
      </a:lvl6pPr>
      <a:lvl7pPr marL="914400" algn="ctr" rtl="0" fontAlgn="base">
        <a:spcBef>
          <a:spcPct val="0"/>
        </a:spcBef>
        <a:spcAft>
          <a:spcPct val="0"/>
        </a:spcAft>
        <a:defRPr sz="3200" b="1">
          <a:solidFill>
            <a:schemeClr val="tx1"/>
          </a:solidFill>
          <a:latin typeface="Arial" charset="0"/>
        </a:defRPr>
      </a:lvl7pPr>
      <a:lvl8pPr marL="1371600" algn="ctr" rtl="0" fontAlgn="base">
        <a:spcBef>
          <a:spcPct val="0"/>
        </a:spcBef>
        <a:spcAft>
          <a:spcPct val="0"/>
        </a:spcAft>
        <a:defRPr sz="3200" b="1">
          <a:solidFill>
            <a:schemeClr val="tx1"/>
          </a:solidFill>
          <a:latin typeface="Arial" charset="0"/>
        </a:defRPr>
      </a:lvl8pPr>
      <a:lvl9pPr marL="1828800" algn="ctr" rtl="0" fontAlgn="base">
        <a:spcBef>
          <a:spcPct val="0"/>
        </a:spcBef>
        <a:spcAft>
          <a:spcPct val="0"/>
        </a:spcAft>
        <a:defRPr sz="3200" b="1">
          <a:solidFill>
            <a:schemeClr val="tx1"/>
          </a:solidFill>
          <a:latin typeface="Arial" charset="0"/>
        </a:defRPr>
      </a:lvl9pPr>
    </p:titleStyle>
    <p:bodyStyle>
      <a:lvl1pPr marL="342900" indent="-342900" algn="l" rtl="0" eaLnBrk="0" fontAlgn="base" hangingPunct="0">
        <a:lnSpc>
          <a:spcPct val="90000"/>
        </a:lnSpc>
        <a:spcBef>
          <a:spcPct val="40000"/>
        </a:spcBef>
        <a:spcAft>
          <a:spcPct val="0"/>
        </a:spcAft>
        <a:buClr>
          <a:srgbClr val="0000FF"/>
        </a:buClr>
        <a:buSzPct val="60000"/>
        <a:buFont typeface="Monotype Sorts" pitchFamily="2" charset="2"/>
        <a:buChar char="l"/>
        <a:defRPr sz="3200">
          <a:solidFill>
            <a:srgbClr val="0000FF"/>
          </a:solidFill>
          <a:latin typeface="+mn-lt"/>
          <a:ea typeface="+mn-ea"/>
          <a:cs typeface="+mn-cs"/>
        </a:defRPr>
      </a:lvl1pPr>
      <a:lvl2pPr marL="800100" indent="-342900" algn="l" rtl="0" eaLnBrk="0" fontAlgn="base" hangingPunct="0">
        <a:lnSpc>
          <a:spcPct val="90000"/>
        </a:lnSpc>
        <a:spcBef>
          <a:spcPct val="40000"/>
        </a:spcBef>
        <a:spcAft>
          <a:spcPct val="0"/>
        </a:spcAft>
        <a:buClr>
          <a:srgbClr val="0000FF"/>
        </a:buClr>
        <a:buSzPct val="75000"/>
        <a:buFont typeface="Wingdings 3" pitchFamily="18" charset="2"/>
        <a:buChar char=""/>
        <a:defRPr sz="2800">
          <a:solidFill>
            <a:srgbClr val="0000FF"/>
          </a:solidFill>
          <a:latin typeface="+mn-lt"/>
        </a:defRPr>
      </a:lvl2pPr>
      <a:lvl3pPr marL="1200150" indent="-228600" algn="l" rtl="0" eaLnBrk="0" fontAlgn="base" hangingPunct="0">
        <a:lnSpc>
          <a:spcPct val="90000"/>
        </a:lnSpc>
        <a:spcBef>
          <a:spcPct val="40000"/>
        </a:spcBef>
        <a:spcAft>
          <a:spcPct val="0"/>
        </a:spcAft>
        <a:buClr>
          <a:srgbClr val="0000FF"/>
        </a:buClr>
        <a:buSzPct val="75000"/>
        <a:buFont typeface="Wingdings" pitchFamily="2" charset="2"/>
        <a:buChar char="n"/>
        <a:defRPr sz="2600">
          <a:solidFill>
            <a:srgbClr val="0000FF"/>
          </a:solidFill>
          <a:latin typeface="+mn-lt"/>
        </a:defRPr>
      </a:lvl3pPr>
      <a:lvl4pPr marL="1600200" indent="-228600" algn="l" rtl="0" eaLnBrk="0" fontAlgn="base" hangingPunct="0">
        <a:lnSpc>
          <a:spcPct val="90000"/>
        </a:lnSpc>
        <a:spcBef>
          <a:spcPct val="40000"/>
        </a:spcBef>
        <a:spcAft>
          <a:spcPct val="0"/>
        </a:spcAft>
        <a:buClr>
          <a:srgbClr val="0000FF"/>
        </a:buClr>
        <a:buChar char="–"/>
        <a:defRPr sz="2400">
          <a:solidFill>
            <a:srgbClr val="0000FF"/>
          </a:solidFill>
          <a:latin typeface="+mn-lt"/>
        </a:defRPr>
      </a:lvl4pPr>
      <a:lvl5pPr marL="2057400" indent="-228600" algn="l" rtl="0" eaLnBrk="0" fontAlgn="base" hangingPunct="0">
        <a:lnSpc>
          <a:spcPct val="90000"/>
        </a:lnSpc>
        <a:spcBef>
          <a:spcPct val="40000"/>
        </a:spcBef>
        <a:spcAft>
          <a:spcPct val="0"/>
        </a:spcAft>
        <a:buClr>
          <a:srgbClr val="0000FF"/>
        </a:buClr>
        <a:buChar char="»"/>
        <a:defRPr sz="2200">
          <a:solidFill>
            <a:srgbClr val="0000FF"/>
          </a:solidFill>
          <a:latin typeface="+mn-lt"/>
        </a:defRPr>
      </a:lvl5pPr>
      <a:lvl6pPr marL="2514600" indent="-228600" algn="l" rtl="0" fontAlgn="base">
        <a:lnSpc>
          <a:spcPct val="90000"/>
        </a:lnSpc>
        <a:spcBef>
          <a:spcPct val="40000"/>
        </a:spcBef>
        <a:spcAft>
          <a:spcPct val="0"/>
        </a:spcAft>
        <a:buClr>
          <a:srgbClr val="0000FF"/>
        </a:buClr>
        <a:buChar char="»"/>
        <a:defRPr sz="2200">
          <a:solidFill>
            <a:srgbClr val="0000FF"/>
          </a:solidFill>
          <a:latin typeface="+mn-lt"/>
        </a:defRPr>
      </a:lvl6pPr>
      <a:lvl7pPr marL="2971800" indent="-228600" algn="l" rtl="0" fontAlgn="base">
        <a:lnSpc>
          <a:spcPct val="90000"/>
        </a:lnSpc>
        <a:spcBef>
          <a:spcPct val="40000"/>
        </a:spcBef>
        <a:spcAft>
          <a:spcPct val="0"/>
        </a:spcAft>
        <a:buClr>
          <a:srgbClr val="0000FF"/>
        </a:buClr>
        <a:buChar char="»"/>
        <a:defRPr sz="2200">
          <a:solidFill>
            <a:srgbClr val="0000FF"/>
          </a:solidFill>
          <a:latin typeface="+mn-lt"/>
        </a:defRPr>
      </a:lvl7pPr>
      <a:lvl8pPr marL="3429000" indent="-228600" algn="l" rtl="0" fontAlgn="base">
        <a:lnSpc>
          <a:spcPct val="90000"/>
        </a:lnSpc>
        <a:spcBef>
          <a:spcPct val="40000"/>
        </a:spcBef>
        <a:spcAft>
          <a:spcPct val="0"/>
        </a:spcAft>
        <a:buClr>
          <a:srgbClr val="0000FF"/>
        </a:buClr>
        <a:buChar char="»"/>
        <a:defRPr sz="2200">
          <a:solidFill>
            <a:srgbClr val="0000FF"/>
          </a:solidFill>
          <a:latin typeface="+mn-lt"/>
        </a:defRPr>
      </a:lvl8pPr>
      <a:lvl9pPr marL="3886200" indent="-228600" algn="l" rtl="0" fontAlgn="base">
        <a:lnSpc>
          <a:spcPct val="90000"/>
        </a:lnSpc>
        <a:spcBef>
          <a:spcPct val="40000"/>
        </a:spcBef>
        <a:spcAft>
          <a:spcPct val="0"/>
        </a:spcAft>
        <a:buClr>
          <a:srgbClr val="0000FF"/>
        </a:buClr>
        <a:buChar char="»"/>
        <a:defRPr sz="2200">
          <a:solidFill>
            <a:srgbClr val="0000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CA" altLang="en-US" smtClean="0"/>
          </a:p>
        </p:txBody>
      </p:sp>
      <p:sp>
        <p:nvSpPr>
          <p:cNvPr id="40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CA"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cs typeface="Arial" charset="0"/>
              </a:defRPr>
            </a:lvl1pPr>
          </a:lstStyle>
          <a:p>
            <a:pPr>
              <a:defRPr/>
            </a:pPr>
            <a:fld id="{63A77747-72DC-4548-B717-85B63E216138}" type="datetimeFigureOut">
              <a:rPr lang="en-US"/>
              <a:pPr>
                <a:defRPr/>
              </a:pPr>
              <a:t>1/15/2016</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cs typeface="Arial" charset="0"/>
              </a:defRPr>
            </a:lvl1pPr>
          </a:lstStyle>
          <a:p>
            <a:pPr>
              <a:defRPr/>
            </a:pPr>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AB93B0EF-B841-499D-A53F-C666638384D1}" type="slidenum">
              <a:rPr lang="en-CA" altLang="en-US"/>
              <a:pPr/>
              <a:t>‹#›</a:t>
            </a:fld>
            <a:endParaRPr lang="en-CA" altLang="en-US"/>
          </a:p>
        </p:txBody>
      </p:sp>
    </p:spTree>
  </p:cSld>
  <p:clrMap bg1="lt1" tx1="dk1" bg2="lt2" tx2="dk2" accent1="accent1" accent2="accent2" accent3="accent3" accent4="accent4" accent5="accent5" accent6="accent6" hlink="hlink" folHlink="folHlink"/>
  <p:sldLayoutIdLst>
    <p:sldLayoutId id="2147484324" r:id="rId1"/>
    <p:sldLayoutId id="2147484325" r:id="rId2"/>
    <p:sldLayoutId id="2147484326" r:id="rId3"/>
    <p:sldLayoutId id="2147484327" r:id="rId4"/>
    <p:sldLayoutId id="2147484328" r:id="rId5"/>
    <p:sldLayoutId id="2147484329" r:id="rId6"/>
    <p:sldLayoutId id="2147484330" r:id="rId7"/>
    <p:sldLayoutId id="2147484331" r:id="rId8"/>
    <p:sldLayoutId id="2147484332" r:id="rId9"/>
    <p:sldLayoutId id="2147484333" r:id="rId10"/>
    <p:sldLayoutId id="214748433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sldNum" sz="quarter" idx="4"/>
          </p:nvPr>
        </p:nvSpPr>
        <p:spPr bwMode="auto">
          <a:xfrm>
            <a:off x="8305800" y="6400800"/>
            <a:ext cx="533400" cy="3238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1">
                <a:solidFill>
                  <a:srgbClr val="FFFF00"/>
                </a:solidFill>
                <a:latin typeface="Verdana" panose="020B0604030504040204" pitchFamily="34" charset="0"/>
              </a:defRPr>
            </a:lvl1pPr>
          </a:lstStyle>
          <a:p>
            <a:fld id="{3CD0C408-EFB8-401A-B6CB-8CBDFB4DE487}" type="slidenum">
              <a:rPr lang="en-US" altLang="en-US"/>
              <a:pPr/>
              <a:t>‹#›</a:t>
            </a:fld>
            <a:endParaRPr lang="en-US" altLang="en-US"/>
          </a:p>
        </p:txBody>
      </p:sp>
      <p:grpSp>
        <p:nvGrpSpPr>
          <p:cNvPr id="5123" name="Group 3"/>
          <p:cNvGrpSpPr>
            <a:grpSpLocks/>
          </p:cNvGrpSpPr>
          <p:nvPr/>
        </p:nvGrpSpPr>
        <p:grpSpPr bwMode="auto">
          <a:xfrm>
            <a:off x="0" y="0"/>
            <a:ext cx="9140825" cy="6850063"/>
            <a:chOff x="0" y="0"/>
            <a:chExt cx="5758" cy="4315"/>
          </a:xfrm>
        </p:grpSpPr>
        <p:grpSp>
          <p:nvGrpSpPr>
            <p:cNvPr id="5127" name="Group 4"/>
            <p:cNvGrpSpPr>
              <a:grpSpLocks/>
            </p:cNvGrpSpPr>
            <p:nvPr userDrawn="1"/>
          </p:nvGrpSpPr>
          <p:grpSpPr bwMode="auto">
            <a:xfrm>
              <a:off x="1728" y="2230"/>
              <a:ext cx="4027" cy="2085"/>
              <a:chOff x="1728" y="2230"/>
              <a:chExt cx="4027" cy="2085"/>
            </a:xfrm>
          </p:grpSpPr>
          <p:sp>
            <p:nvSpPr>
              <p:cNvPr id="4101" name="Freeform 5"/>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CA">
                  <a:cs typeface="Arial" charset="0"/>
                </a:endParaRPr>
              </a:p>
            </p:txBody>
          </p:sp>
          <p:sp>
            <p:nvSpPr>
              <p:cNvPr id="4102" name="Freeform 6"/>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CA">
                  <a:cs typeface="Arial" charset="0"/>
                </a:endParaRPr>
              </a:p>
            </p:txBody>
          </p:sp>
          <p:sp>
            <p:nvSpPr>
              <p:cNvPr id="4103" name="Freeform 7"/>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CA">
                  <a:cs typeface="Arial" charset="0"/>
                </a:endParaRPr>
              </a:p>
            </p:txBody>
          </p:sp>
          <p:sp>
            <p:nvSpPr>
              <p:cNvPr id="5133" name="Freeform 8"/>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5" name="Freeform 9"/>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CA">
                  <a:cs typeface="Arial" charset="0"/>
                </a:endParaRPr>
              </a:p>
            </p:txBody>
          </p:sp>
        </p:grpSp>
        <p:sp>
          <p:nvSpPr>
            <p:cNvPr id="4106" name="Freeform 10"/>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CA">
                <a:cs typeface="Arial" charset="0"/>
              </a:endParaRPr>
            </a:p>
          </p:txBody>
        </p:sp>
        <p:sp>
          <p:nvSpPr>
            <p:cNvPr id="5129" name="Freeform 11"/>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108" name="Rectangle 12"/>
          <p:cNvSpPr>
            <a:spLocks noGrp="1" noRot="1" noChangeArrowheads="1"/>
          </p:cNvSpPr>
          <p:nvPr>
            <p:ph type="title"/>
          </p:nvPr>
        </p:nvSpPr>
        <p:spPr bwMode="auto">
          <a:xfrm>
            <a:off x="457200" y="0"/>
            <a:ext cx="8229600"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109" name="Rectangle 13"/>
          <p:cNvSpPr>
            <a:spLocks noGrp="1" noChangeArrowheads="1"/>
          </p:cNvSpPr>
          <p:nvPr>
            <p:ph type="body" idx="1"/>
          </p:nvPr>
        </p:nvSpPr>
        <p:spPr bwMode="auto">
          <a:xfrm>
            <a:off x="0" y="609600"/>
            <a:ext cx="9144000" cy="5791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 Second level</a:t>
            </a:r>
          </a:p>
          <a:p>
            <a:pPr lvl="2"/>
            <a:r>
              <a:rPr lang="en-US" smtClean="0"/>
              <a:t> Third level</a:t>
            </a:r>
          </a:p>
        </p:txBody>
      </p:sp>
      <p:sp>
        <p:nvSpPr>
          <p:cNvPr id="5126" name="Text Box 8"/>
          <p:cNvSpPr txBox="1">
            <a:spLocks noChangeArrowheads="1"/>
          </p:cNvSpPr>
          <p:nvPr userDrawn="1"/>
        </p:nvSpPr>
        <p:spPr bwMode="auto">
          <a:xfrm>
            <a:off x="7543800" y="6248400"/>
            <a:ext cx="1600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000" b="1">
                <a:solidFill>
                  <a:schemeClr val="bg1"/>
                </a:solidFill>
                <a:latin typeface="Arial" panose="020B0604020202020204" pitchFamily="34" charset="0"/>
              </a:rPr>
              <a:t>AUTO 1407-1</a:t>
            </a:r>
          </a:p>
          <a:p>
            <a:pPr eaLnBrk="1" hangingPunct="1"/>
            <a:r>
              <a:rPr lang="en-US" altLang="en-US" sz="1000" b="1">
                <a:solidFill>
                  <a:schemeClr val="bg1"/>
                </a:solidFill>
                <a:latin typeface="Arial" panose="020B0604020202020204" pitchFamily="34" charset="0"/>
              </a:rPr>
              <a:t>Service Tires and Wheels</a:t>
            </a:r>
          </a:p>
        </p:txBody>
      </p:sp>
    </p:spTree>
  </p:cSld>
  <p:clrMap bg1="dk2" tx1="lt1" bg2="dk1" tx2="lt2" accent1="accent1" accent2="accent2" accent3="accent3" accent4="accent4" accent5="accent5" accent6="accent6" hlink="hlink" folHlink="folHlink"/>
  <p:sldLayoutIdLst>
    <p:sldLayoutId id="2147484335" r:id="rId1"/>
    <p:sldLayoutId id="2147484347" r:id="rId2"/>
    <p:sldLayoutId id="2147484348" r:id="rId3"/>
    <p:sldLayoutId id="2147484349" r:id="rId4"/>
    <p:sldLayoutId id="2147484350" r:id="rId5"/>
  </p:sldLayoutIdLst>
  <p:transition>
    <p:fade/>
  </p:transition>
  <p:timing>
    <p:tnLst>
      <p:par>
        <p:cTn id="1" dur="indefinite" restart="never" nodeType="tmRoot"/>
      </p:par>
    </p:tnLst>
  </p:timing>
  <p:hf sldNum="0" hdr="0" dt="0"/>
  <p:txStyles>
    <p:titleStyle>
      <a:lvl1pPr algn="ctr" rtl="0" eaLnBrk="0" fontAlgn="base" hangingPunct="0">
        <a:spcBef>
          <a:spcPct val="0"/>
        </a:spcBef>
        <a:spcAft>
          <a:spcPct val="0"/>
        </a:spcAft>
        <a:defRPr sz="2000" b="1">
          <a:solidFill>
            <a:srgbClr val="FFFFFF"/>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2000" b="1">
          <a:solidFill>
            <a:srgbClr val="FFFFFF"/>
          </a:solidFill>
          <a:effectLst>
            <a:outerShdw blurRad="38100" dist="38100" dir="2700000" algn="tl">
              <a:srgbClr val="000000"/>
            </a:outerShdw>
          </a:effectLst>
          <a:latin typeface="Verdana" pitchFamily="34" charset="0"/>
        </a:defRPr>
      </a:lvl2pPr>
      <a:lvl3pPr algn="ctr" rtl="0" eaLnBrk="0" fontAlgn="base" hangingPunct="0">
        <a:spcBef>
          <a:spcPct val="0"/>
        </a:spcBef>
        <a:spcAft>
          <a:spcPct val="0"/>
        </a:spcAft>
        <a:defRPr sz="2000" b="1">
          <a:solidFill>
            <a:srgbClr val="FFFFFF"/>
          </a:solidFill>
          <a:effectLst>
            <a:outerShdw blurRad="38100" dist="38100" dir="2700000" algn="tl">
              <a:srgbClr val="000000"/>
            </a:outerShdw>
          </a:effectLst>
          <a:latin typeface="Verdana" pitchFamily="34" charset="0"/>
        </a:defRPr>
      </a:lvl3pPr>
      <a:lvl4pPr algn="ctr" rtl="0" eaLnBrk="0" fontAlgn="base" hangingPunct="0">
        <a:spcBef>
          <a:spcPct val="0"/>
        </a:spcBef>
        <a:spcAft>
          <a:spcPct val="0"/>
        </a:spcAft>
        <a:defRPr sz="2000" b="1">
          <a:solidFill>
            <a:srgbClr val="FFFFFF"/>
          </a:solidFill>
          <a:effectLst>
            <a:outerShdw blurRad="38100" dist="38100" dir="2700000" algn="tl">
              <a:srgbClr val="000000"/>
            </a:outerShdw>
          </a:effectLst>
          <a:latin typeface="Verdana" pitchFamily="34" charset="0"/>
        </a:defRPr>
      </a:lvl4pPr>
      <a:lvl5pPr algn="ctr" rtl="0" eaLnBrk="0" fontAlgn="base" hangingPunct="0">
        <a:spcBef>
          <a:spcPct val="0"/>
        </a:spcBef>
        <a:spcAft>
          <a:spcPct val="0"/>
        </a:spcAft>
        <a:defRPr sz="2000" b="1">
          <a:solidFill>
            <a:srgbClr val="FFFFFF"/>
          </a:solidFill>
          <a:effectLst>
            <a:outerShdw blurRad="38100" dist="38100" dir="2700000" algn="tl">
              <a:srgbClr val="000000"/>
            </a:outerShdw>
          </a:effectLst>
          <a:latin typeface="Verdana" pitchFamily="34" charset="0"/>
        </a:defRPr>
      </a:lvl5pPr>
      <a:lvl6pPr marL="457200" algn="ctr" rtl="0" eaLnBrk="1" fontAlgn="base" hangingPunct="1">
        <a:spcBef>
          <a:spcPct val="0"/>
        </a:spcBef>
        <a:spcAft>
          <a:spcPct val="0"/>
        </a:spcAft>
        <a:defRPr sz="2000" b="1">
          <a:solidFill>
            <a:srgbClr val="FFFFFF"/>
          </a:solidFill>
          <a:effectLst>
            <a:outerShdw blurRad="38100" dist="38100" dir="2700000" algn="tl">
              <a:srgbClr val="000000"/>
            </a:outerShdw>
          </a:effectLst>
          <a:latin typeface="Verdana" pitchFamily="34" charset="0"/>
        </a:defRPr>
      </a:lvl6pPr>
      <a:lvl7pPr marL="914400" algn="ctr" rtl="0" eaLnBrk="1" fontAlgn="base" hangingPunct="1">
        <a:spcBef>
          <a:spcPct val="0"/>
        </a:spcBef>
        <a:spcAft>
          <a:spcPct val="0"/>
        </a:spcAft>
        <a:defRPr sz="2000" b="1">
          <a:solidFill>
            <a:srgbClr val="FFFFFF"/>
          </a:solidFill>
          <a:effectLst>
            <a:outerShdw blurRad="38100" dist="38100" dir="2700000" algn="tl">
              <a:srgbClr val="000000"/>
            </a:outerShdw>
          </a:effectLst>
          <a:latin typeface="Verdana" pitchFamily="34" charset="0"/>
        </a:defRPr>
      </a:lvl7pPr>
      <a:lvl8pPr marL="1371600" algn="ctr" rtl="0" eaLnBrk="1" fontAlgn="base" hangingPunct="1">
        <a:spcBef>
          <a:spcPct val="0"/>
        </a:spcBef>
        <a:spcAft>
          <a:spcPct val="0"/>
        </a:spcAft>
        <a:defRPr sz="2000" b="1">
          <a:solidFill>
            <a:srgbClr val="FFFFFF"/>
          </a:solidFill>
          <a:effectLst>
            <a:outerShdw blurRad="38100" dist="38100" dir="2700000" algn="tl">
              <a:srgbClr val="000000"/>
            </a:outerShdw>
          </a:effectLst>
          <a:latin typeface="Verdana" pitchFamily="34" charset="0"/>
        </a:defRPr>
      </a:lvl8pPr>
      <a:lvl9pPr marL="1828800" algn="ctr" rtl="0" eaLnBrk="1" fontAlgn="base" hangingPunct="1">
        <a:spcBef>
          <a:spcPct val="0"/>
        </a:spcBef>
        <a:spcAft>
          <a:spcPct val="0"/>
        </a:spcAft>
        <a:defRPr sz="2000" b="1">
          <a:solidFill>
            <a:srgbClr val="FFFFFF"/>
          </a:solidFill>
          <a:effectLst>
            <a:outerShdw blurRad="38100" dist="38100" dir="2700000" algn="tl">
              <a:srgbClr val="000000"/>
            </a:outerShdw>
          </a:effectLst>
          <a:latin typeface="Verdana" pitchFamily="34" charset="0"/>
        </a:defRPr>
      </a:lvl9pPr>
    </p:titleStyle>
    <p:bodyStyle>
      <a:lvl1pPr marL="342900" indent="-342900" algn="l" rtl="0" eaLnBrk="0" fontAlgn="base" hangingPunct="0">
        <a:spcBef>
          <a:spcPct val="20000"/>
        </a:spcBef>
        <a:spcAft>
          <a:spcPct val="0"/>
        </a:spcAft>
        <a:buClr>
          <a:srgbClr val="F6F000"/>
        </a:buClr>
        <a:buChar char="•"/>
        <a:defRPr b="1">
          <a:solidFill>
            <a:srgbClr val="F6F000"/>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rgbClr val="00FF00"/>
        </a:buClr>
        <a:buFont typeface="Wingdings" panose="05000000000000000000" pitchFamily="2" charset="2"/>
        <a:buChar char="Ø"/>
        <a:defRPr b="1">
          <a:solidFill>
            <a:srgbClr val="00FF00"/>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rgbClr val="2CF7FC"/>
        </a:buClr>
        <a:buFont typeface="Wingdings" panose="05000000000000000000" pitchFamily="2" charset="2"/>
        <a:buChar char="v"/>
        <a:defRPr b="1">
          <a:solidFill>
            <a:srgbClr val="2CF7FC"/>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Garamond" pitchFamily="18" charset="0"/>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Garamond" pitchFamily="18" charset="0"/>
        </a:defRPr>
      </a:lvl5pPr>
      <a:lvl6pPr marL="2514600" indent="-228600"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Garamond" pitchFamily="18" charset="0"/>
        </a:defRPr>
      </a:lvl6pPr>
      <a:lvl7pPr marL="2971800" indent="-228600"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Garamond" pitchFamily="18" charset="0"/>
        </a:defRPr>
      </a:lvl7pPr>
      <a:lvl8pPr marL="3429000" indent="-228600"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Garamond" pitchFamily="18" charset="0"/>
        </a:defRPr>
      </a:lvl8pPr>
      <a:lvl9pPr marL="3886200" indent="-228600"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Garamond"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4.xml"/><Relationship Id="rId5" Type="http://schemas.openxmlformats.org/officeDocument/2006/relationships/image" Target="../media/image10.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5.xml"/><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5.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24.xml"/><Relationship Id="rId5" Type="http://schemas.openxmlformats.org/officeDocument/2006/relationships/image" Target="../media/image31.jpe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2.jpe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4.xml"/><Relationship Id="rId1" Type="http://schemas.openxmlformats.org/officeDocument/2006/relationships/video" Target="https://www.youtube.com/embed/yPSRN6ZiTAA" TargetMode="External"/><Relationship Id="rId5" Type="http://schemas.openxmlformats.org/officeDocument/2006/relationships/image" Target="../media/image36.png"/><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7.pn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ctrTitle"/>
          </p:nvPr>
        </p:nvSpPr>
        <p:spPr>
          <a:xfrm>
            <a:off x="304800" y="1676400"/>
            <a:ext cx="8382000" cy="3657600"/>
          </a:xfrm>
        </p:spPr>
        <p:txBody>
          <a:bodyPr/>
          <a:lstStyle/>
          <a:p>
            <a:pPr eaLnBrk="1" hangingPunct="1">
              <a:defRPr/>
            </a:pPr>
            <a:r>
              <a:rPr lang="en-US" smtClean="0"/>
              <a:t/>
            </a:r>
            <a:br>
              <a:rPr lang="en-US" smtClean="0"/>
            </a:br>
            <a:r>
              <a:rPr lang="en-US" smtClean="0"/>
              <a:t>Tire Pressure Monitoring Systems (TPMS)</a:t>
            </a:r>
            <a:br>
              <a:rPr lang="en-US" smtClean="0"/>
            </a:br>
            <a:r>
              <a:rPr lang="en-US" sz="2800" smtClean="0"/>
              <a:t/>
            </a:r>
            <a:br>
              <a:rPr lang="en-US" sz="2800" smtClean="0"/>
            </a:br>
            <a:r>
              <a:rPr lang="en-US" sz="2800" smtClean="0"/>
              <a:t/>
            </a:r>
            <a:br>
              <a:rPr lang="en-US" sz="2800" smtClean="0"/>
            </a:br>
            <a:r>
              <a:rPr lang="en-US" sz="2800" smtClean="0"/>
              <a:t/>
            </a:r>
            <a:br>
              <a:rPr lang="en-US" sz="2800" smtClean="0"/>
            </a:br>
            <a:endParaRPr lang="en-US" sz="3600" smtClean="0"/>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5"/>
          <p:cNvSpPr>
            <a:spLocks noGrp="1" noChangeArrowheads="1"/>
          </p:cNvSpPr>
          <p:nvPr>
            <p:ph type="title"/>
          </p:nvPr>
        </p:nvSpPr>
        <p:spPr>
          <a:xfrm>
            <a:off x="685800" y="-68004"/>
            <a:ext cx="7772400" cy="762000"/>
          </a:xfrm>
        </p:spPr>
        <p:txBody>
          <a:bodyPr/>
          <a:lstStyle/>
          <a:p>
            <a:pPr eaLnBrk="1" hangingPunct="1">
              <a:defRPr/>
            </a:pPr>
            <a:r>
              <a:rPr lang="en-CA" sz="2400" dirty="0" smtClean="0">
                <a:latin typeface="Calibri" panose="020F0502020204030204" pitchFamily="34" charset="0"/>
              </a:rPr>
              <a:t>Valve Stem Transmitter</a:t>
            </a:r>
            <a:endParaRPr lang="en-US" sz="2400" dirty="0" smtClean="0">
              <a:latin typeface="Calibri" panose="020F0502020204030204" pitchFamily="34" charset="0"/>
            </a:endParaRPr>
          </a:p>
        </p:txBody>
      </p:sp>
      <p:pic>
        <p:nvPicPr>
          <p:cNvPr id="30725" name="Picture 11" descr="http://summittire.com/assets/SharedTemplates/SummitTire/pages/TPMS_files/image006.jpg"/>
          <p:cNvPicPr>
            <a:picLocks noChangeAspect="1" noChangeArrowheads="1"/>
          </p:cNvPicPr>
          <p:nvPr/>
        </p:nvPicPr>
        <p:blipFill>
          <a:blip r:embed="rId3">
            <a:extLst>
              <a:ext uri="{28A0092B-C50C-407E-A947-70E740481C1C}">
                <a14:useLocalDpi xmlns:a14="http://schemas.microsoft.com/office/drawing/2010/main" val="0"/>
              </a:ext>
            </a:extLst>
          </a:blip>
          <a:srcRect l="4408" r="54135"/>
          <a:stretch>
            <a:fillRect/>
          </a:stretch>
        </p:blipFill>
        <p:spPr bwMode="auto">
          <a:xfrm>
            <a:off x="381000" y="3829050"/>
            <a:ext cx="1795463" cy="257333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30726" name="Picture 11" descr="http://summittire.com/assets/SharedTemplates/SummitTire/pages/TPMS_files/image006.jpg"/>
          <p:cNvPicPr>
            <a:picLocks noChangeAspect="1" noChangeArrowheads="1"/>
          </p:cNvPicPr>
          <p:nvPr/>
        </p:nvPicPr>
        <p:blipFill>
          <a:blip r:embed="rId3">
            <a:extLst>
              <a:ext uri="{28A0092B-C50C-407E-A947-70E740481C1C}">
                <a14:useLocalDpi xmlns:a14="http://schemas.microsoft.com/office/drawing/2010/main" val="0"/>
              </a:ext>
            </a:extLst>
          </a:blip>
          <a:srcRect l="53038" r="2376"/>
          <a:stretch>
            <a:fillRect/>
          </a:stretch>
        </p:blipFill>
        <p:spPr bwMode="auto">
          <a:xfrm>
            <a:off x="2535238" y="3832225"/>
            <a:ext cx="1931987" cy="257333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30728" name="Picture 17" descr="http://www.moderntiredealer.com/_Images/articles/M-Dec-TPMS1.jpg"/>
          <p:cNvPicPr>
            <a:picLocks noChangeAspect="1" noChangeArrowheads="1"/>
          </p:cNvPicPr>
          <p:nvPr/>
        </p:nvPicPr>
        <p:blipFill rotWithShape="1">
          <a:blip r:embed="rId4">
            <a:extLst>
              <a:ext uri="{28A0092B-C50C-407E-A947-70E740481C1C}">
                <a14:useLocalDpi xmlns:a14="http://schemas.microsoft.com/office/drawing/2010/main" val="0"/>
              </a:ext>
            </a:extLst>
          </a:blip>
          <a:srcRect b="4286"/>
          <a:stretch/>
        </p:blipFill>
        <p:spPr bwMode="auto">
          <a:xfrm>
            <a:off x="6019800" y="1219200"/>
            <a:ext cx="3000375" cy="191452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30730" name="Picture 10" descr="http://www.carid.com/images/auto7/page/products/tpms-senso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86600" y="4317563"/>
            <a:ext cx="3595399" cy="2408918"/>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30732" name="Picture 12" descr="http://www.carid.com/images/oro-tek/tpms-sensors/oro-tek-tpms-senso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200" y="937954"/>
            <a:ext cx="3622269" cy="2414846"/>
          </a:xfrm>
          <a:prstGeom prst="rect">
            <a:avLst/>
          </a:prstGeom>
          <a:noFill/>
          <a:extLst>
            <a:ext uri="{909E8E84-426E-40DD-AFC4-6F175D3DCCD1}">
              <a14:hiddenFill xmlns:a14="http://schemas.microsoft.com/office/drawing/2010/main">
                <a:solidFill>
                  <a:srgbClr val="FFFFFF"/>
                </a:solidFill>
              </a14:hiddenFill>
            </a:ext>
          </a:extLst>
        </p:spPr>
      </p:pic>
      <p:sp>
        <p:nvSpPr>
          <p:cNvPr id="49157" name="TextBox 7"/>
          <p:cNvSpPr txBox="1">
            <a:spLocks noChangeArrowheads="1"/>
          </p:cNvSpPr>
          <p:nvPr/>
        </p:nvSpPr>
        <p:spPr bwMode="auto">
          <a:xfrm>
            <a:off x="2498651" y="860425"/>
            <a:ext cx="4419600" cy="1016000"/>
          </a:xfrm>
          <a:prstGeom prst="rect">
            <a:avLst/>
          </a:prstGeom>
          <a:solidFill>
            <a:schemeClr val="tx1"/>
          </a:solidFill>
          <a:ln>
            <a:solidFill>
              <a:schemeClr val="bg2"/>
            </a:solidFill>
          </a:ln>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defRPr/>
            </a:pPr>
            <a:r>
              <a:rPr lang="en-CA" sz="2000" dirty="0" smtClean="0">
                <a:solidFill>
                  <a:schemeClr val="bg2"/>
                </a:solidFill>
                <a:latin typeface="Calibri" pitchFamily="34" charset="0"/>
              </a:rPr>
              <a:t>Bolt-on </a:t>
            </a:r>
            <a:r>
              <a:rPr lang="en-CA" sz="2000" dirty="0" smtClean="0">
                <a:solidFill>
                  <a:schemeClr val="bg2"/>
                </a:solidFill>
                <a:latin typeface="Calibri" pitchFamily="34" charset="0"/>
              </a:rPr>
              <a:t>stem-mounted </a:t>
            </a:r>
            <a:r>
              <a:rPr lang="en-CA" sz="2000" dirty="0" smtClean="0">
                <a:solidFill>
                  <a:schemeClr val="bg2"/>
                </a:solidFill>
                <a:latin typeface="Calibri" pitchFamily="34" charset="0"/>
              </a:rPr>
              <a:t>sensor; must use:</a:t>
            </a:r>
          </a:p>
          <a:p>
            <a:pPr marL="342900" indent="-342900" eaLnBrk="1" hangingPunct="1">
              <a:buFont typeface="Arial" pitchFamily="34" charset="0"/>
              <a:buChar char="•"/>
              <a:defRPr/>
            </a:pPr>
            <a:r>
              <a:rPr lang="en-CA" sz="2000" dirty="0" smtClean="0">
                <a:solidFill>
                  <a:schemeClr val="bg2"/>
                </a:solidFill>
                <a:latin typeface="Calibri" pitchFamily="34" charset="0"/>
              </a:rPr>
              <a:t>nickel plated stem</a:t>
            </a:r>
          </a:p>
          <a:p>
            <a:pPr marL="342900" indent="-342900" eaLnBrk="1" hangingPunct="1">
              <a:buFont typeface="Arial" pitchFamily="34" charset="0"/>
              <a:buChar char="•"/>
              <a:defRPr/>
            </a:pPr>
            <a:r>
              <a:rPr lang="en-CA" sz="2000" dirty="0" smtClean="0">
                <a:solidFill>
                  <a:schemeClr val="bg2"/>
                </a:solidFill>
                <a:latin typeface="Calibri" pitchFamily="34" charset="0"/>
              </a:rPr>
              <a:t>aluminum or plastic cap</a:t>
            </a:r>
          </a:p>
        </p:txBody>
      </p:sp>
      <p:sp>
        <p:nvSpPr>
          <p:cNvPr id="49158" name="TextBox 8"/>
          <p:cNvSpPr txBox="1">
            <a:spLocks noChangeArrowheads="1"/>
          </p:cNvSpPr>
          <p:nvPr/>
        </p:nvSpPr>
        <p:spPr bwMode="auto">
          <a:xfrm>
            <a:off x="3857625" y="3668460"/>
            <a:ext cx="4600575" cy="706437"/>
          </a:xfrm>
          <a:prstGeom prst="rect">
            <a:avLst/>
          </a:prstGeom>
          <a:solidFill>
            <a:schemeClr val="tx1"/>
          </a:solidFill>
          <a:ln w="9525">
            <a:solidFill>
              <a:srgbClr val="000000"/>
            </a:solidFill>
            <a:miter lim="800000"/>
            <a:headEnd/>
            <a:tailEnd/>
          </a:ln>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defRPr/>
            </a:pPr>
            <a:r>
              <a:rPr lang="en-CA" sz="2000" dirty="0" smtClean="0">
                <a:solidFill>
                  <a:schemeClr val="bg2"/>
                </a:solidFill>
                <a:latin typeface="Calibri" pitchFamily="34" charset="0"/>
              </a:rPr>
              <a:t>Rubber valve stem mounted sensor</a:t>
            </a:r>
          </a:p>
          <a:p>
            <a:pPr marL="342900" indent="-342900" eaLnBrk="1" hangingPunct="1">
              <a:buFont typeface="Arial" pitchFamily="34" charset="0"/>
              <a:buChar char="•"/>
              <a:defRPr/>
            </a:pPr>
            <a:r>
              <a:rPr lang="en-CA" sz="2000" dirty="0" smtClean="0">
                <a:solidFill>
                  <a:schemeClr val="bg2"/>
                </a:solidFill>
                <a:latin typeface="Calibri" pitchFamily="34" charset="0"/>
              </a:rPr>
              <a:t>sensor serviced separately from stem</a:t>
            </a: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381000" y="158271"/>
            <a:ext cx="8229600" cy="457200"/>
          </a:xfrm>
        </p:spPr>
        <p:txBody>
          <a:bodyPr/>
          <a:lstStyle/>
          <a:p>
            <a:pPr eaLnBrk="1" hangingPunct="1">
              <a:defRPr/>
            </a:pPr>
            <a:r>
              <a:rPr lang="en-CA" sz="2400" dirty="0" smtClean="0">
                <a:latin typeface="Calibri" panose="020F0502020204030204" pitchFamily="34" charset="0"/>
              </a:rPr>
              <a:t>TPMS Sensor Battery</a:t>
            </a:r>
          </a:p>
        </p:txBody>
      </p:sp>
      <p:sp>
        <p:nvSpPr>
          <p:cNvPr id="39939" name="Text Box 6"/>
          <p:cNvSpPr>
            <a:spLocks noGrp="1" noChangeArrowheads="1"/>
          </p:cNvSpPr>
          <p:nvPr>
            <p:ph sz="half" idx="1"/>
          </p:nvPr>
        </p:nvSpPr>
        <p:spPr>
          <a:xfrm>
            <a:off x="304800" y="1371600"/>
            <a:ext cx="8305800" cy="1138238"/>
          </a:xfrm>
        </p:spPr>
        <p:txBody>
          <a:bodyPr>
            <a:spAutoFit/>
          </a:bodyPr>
          <a:lstStyle/>
          <a:p>
            <a:pPr eaLnBrk="1" hangingPunct="1">
              <a:buFont typeface="Monotype Sorts" pitchFamily="2" charset="2"/>
              <a:buNone/>
              <a:defRPr/>
            </a:pPr>
            <a:r>
              <a:rPr lang="en-CA" sz="2000" dirty="0" smtClean="0">
                <a:latin typeface="Calibri" pitchFamily="34" charset="0"/>
              </a:rPr>
              <a:t>All TPMS Sensors use Lithium Ion Batteries</a:t>
            </a:r>
          </a:p>
          <a:p>
            <a:pPr eaLnBrk="1" hangingPunct="1">
              <a:defRPr/>
            </a:pPr>
            <a:r>
              <a:rPr lang="en-CA" sz="2000" dirty="0" smtClean="0">
                <a:latin typeface="Calibri" pitchFamily="34" charset="0"/>
              </a:rPr>
              <a:t>not replaceable – sensor replacement required</a:t>
            </a:r>
          </a:p>
          <a:p>
            <a:pPr eaLnBrk="1" hangingPunct="1">
              <a:defRPr/>
            </a:pPr>
            <a:r>
              <a:rPr lang="en-CA" sz="2000" dirty="0" smtClean="0">
                <a:latin typeface="Calibri" pitchFamily="34" charset="0"/>
              </a:rPr>
              <a:t>designed to last 5-10 years</a:t>
            </a:r>
            <a:endParaRPr lang="en-US" sz="2000" dirty="0" smtClean="0">
              <a:latin typeface="Calibri" pitchFamily="34" charset="0"/>
            </a:endParaRPr>
          </a:p>
        </p:txBody>
      </p:sp>
      <p:pic>
        <p:nvPicPr>
          <p:cNvPr id="31748" name="Picture 8" descr="http://ecx.images-amazon.com/images/I/41R7G-e80FL._SL500_SS500_.jpg"/>
          <p:cNvPicPr>
            <a:picLocks noChangeAspect="1" noChangeArrowheads="1"/>
          </p:cNvPicPr>
          <p:nvPr/>
        </p:nvPicPr>
        <p:blipFill>
          <a:blip r:embed="rId2">
            <a:extLst>
              <a:ext uri="{28A0092B-C50C-407E-A947-70E740481C1C}">
                <a14:useLocalDpi xmlns:a14="http://schemas.microsoft.com/office/drawing/2010/main" val="0"/>
              </a:ext>
            </a:extLst>
          </a:blip>
          <a:srcRect l="12498" r="13445"/>
          <a:stretch>
            <a:fillRect/>
          </a:stretch>
        </p:blipFill>
        <p:spPr bwMode="auto">
          <a:xfrm>
            <a:off x="3276600" y="3276600"/>
            <a:ext cx="2076450" cy="280352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9" descr="http://image.vetteweb.com/f/17908162%2Bw750%2Bst0/vemp_0906_04_z%2Btire_pressure_monitoring_system%2Bvalve_stem_mounted_wheel_sensor.jpg"/>
          <p:cNvPicPr>
            <a:picLocks noChangeAspect="1" noChangeArrowheads="1"/>
          </p:cNvPicPr>
          <p:nvPr/>
        </p:nvPicPr>
        <p:blipFill>
          <a:blip r:embed="rId3">
            <a:extLst>
              <a:ext uri="{28A0092B-C50C-407E-A947-70E740481C1C}">
                <a14:useLocalDpi xmlns:a14="http://schemas.microsoft.com/office/drawing/2010/main" val="0"/>
              </a:ext>
            </a:extLst>
          </a:blip>
          <a:srcRect l="7143" b="11050"/>
          <a:stretch>
            <a:fillRect/>
          </a:stretch>
        </p:blipFill>
        <p:spPr bwMode="auto">
          <a:xfrm>
            <a:off x="228600" y="2743200"/>
            <a:ext cx="4811713" cy="34559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0962" name="Title 4"/>
          <p:cNvSpPr>
            <a:spLocks noGrp="1"/>
          </p:cNvSpPr>
          <p:nvPr>
            <p:ph type="title"/>
          </p:nvPr>
        </p:nvSpPr>
        <p:spPr>
          <a:xfrm>
            <a:off x="457200" y="76200"/>
            <a:ext cx="8229600" cy="457200"/>
          </a:xfrm>
        </p:spPr>
        <p:txBody>
          <a:bodyPr/>
          <a:lstStyle/>
          <a:p>
            <a:pPr eaLnBrk="1" hangingPunct="1">
              <a:defRPr/>
            </a:pPr>
            <a:r>
              <a:rPr lang="en-CA" sz="2400" dirty="0" smtClean="0"/>
              <a:t>Band-Mounted Transmitter</a:t>
            </a:r>
          </a:p>
        </p:txBody>
      </p:sp>
      <p:sp>
        <p:nvSpPr>
          <p:cNvPr id="40963" name="Content Placeholder 5"/>
          <p:cNvSpPr>
            <a:spLocks noGrp="1"/>
          </p:cNvSpPr>
          <p:nvPr>
            <p:ph idx="1"/>
          </p:nvPr>
        </p:nvSpPr>
        <p:spPr>
          <a:xfrm>
            <a:off x="0" y="914400"/>
            <a:ext cx="9144000" cy="5791200"/>
          </a:xfrm>
        </p:spPr>
        <p:txBody>
          <a:bodyPr/>
          <a:lstStyle/>
          <a:p>
            <a:pPr eaLnBrk="1" hangingPunct="1">
              <a:defRPr/>
            </a:pPr>
            <a:r>
              <a:rPr lang="en-CA" sz="2000" dirty="0"/>
              <a:t>m</a:t>
            </a:r>
            <a:r>
              <a:rPr lang="en-CA" sz="2000" dirty="0" smtClean="0"/>
              <a:t>ounted 180° from valve stem</a:t>
            </a:r>
          </a:p>
        </p:txBody>
      </p:sp>
      <p:pic>
        <p:nvPicPr>
          <p:cNvPr id="32773" name="Picture 2" descr="http://www.revolutionsupply.com/images/rs93.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571" t="7143" r="3571" b="10715"/>
          <a:stretch>
            <a:fillRect/>
          </a:stretch>
        </p:blipFill>
        <p:spPr bwMode="auto">
          <a:xfrm>
            <a:off x="6781800" y="103188"/>
            <a:ext cx="1981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7" descr="http://images.autoserviceprofessional.com/post/M-TPMS15-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9100" y="2057400"/>
            <a:ext cx="4533900" cy="3543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457200" y="152400"/>
            <a:ext cx="8229600" cy="457200"/>
          </a:xfrm>
        </p:spPr>
        <p:txBody>
          <a:bodyPr/>
          <a:lstStyle/>
          <a:p>
            <a:pPr eaLnBrk="1" hangingPunct="1">
              <a:defRPr/>
            </a:pPr>
            <a:r>
              <a:rPr lang="en-CA" sz="2400" dirty="0" smtClean="0">
                <a:latin typeface="Calibri" pitchFamily="34" charset="0"/>
              </a:rPr>
              <a:t>Demounting</a:t>
            </a:r>
          </a:p>
        </p:txBody>
      </p:sp>
      <p:sp>
        <p:nvSpPr>
          <p:cNvPr id="52227" name="Content Placeholder 2"/>
          <p:cNvSpPr>
            <a:spLocks noGrp="1"/>
          </p:cNvSpPr>
          <p:nvPr>
            <p:ph sz="half" idx="1"/>
          </p:nvPr>
        </p:nvSpPr>
        <p:spPr>
          <a:xfrm>
            <a:off x="152475" y="762000"/>
            <a:ext cx="7924800" cy="4114800"/>
          </a:xfrm>
        </p:spPr>
        <p:txBody>
          <a:bodyPr/>
          <a:lstStyle/>
          <a:p>
            <a:pPr eaLnBrk="1" hangingPunct="1">
              <a:defRPr/>
            </a:pPr>
            <a:r>
              <a:rPr lang="en-US" sz="2000" dirty="0">
                <a:effectLst/>
                <a:latin typeface="Calibri" pitchFamily="34" charset="0"/>
              </a:rPr>
              <a:t>c</a:t>
            </a:r>
            <a:r>
              <a:rPr lang="en-US" sz="2000" dirty="0" smtClean="0">
                <a:effectLst/>
                <a:latin typeface="Calibri" pitchFamily="34" charset="0"/>
              </a:rPr>
              <a:t>are must be taken when de-mounting tires</a:t>
            </a:r>
          </a:p>
          <a:p>
            <a:pPr eaLnBrk="1" hangingPunct="1">
              <a:defRPr/>
            </a:pPr>
            <a:r>
              <a:rPr lang="en-US" sz="2000" dirty="0">
                <a:effectLst/>
                <a:latin typeface="Calibri" pitchFamily="34" charset="0"/>
              </a:rPr>
              <a:t>r</a:t>
            </a:r>
            <a:r>
              <a:rPr lang="en-US" sz="2000" dirty="0" smtClean="0">
                <a:effectLst/>
                <a:latin typeface="Calibri" pitchFamily="34" charset="0"/>
              </a:rPr>
              <a:t>ecommend demounting - begin 90° from sensor</a:t>
            </a:r>
          </a:p>
          <a:p>
            <a:pPr eaLnBrk="1" hangingPunct="1">
              <a:defRPr/>
            </a:pPr>
            <a:r>
              <a:rPr lang="en-US" sz="2000" dirty="0">
                <a:effectLst/>
                <a:latin typeface="Calibri" pitchFamily="34" charset="0"/>
              </a:rPr>
              <a:t>a</a:t>
            </a:r>
            <a:r>
              <a:rPr lang="en-US" sz="2000" dirty="0" smtClean="0">
                <a:effectLst/>
                <a:latin typeface="Calibri" pitchFamily="34" charset="0"/>
              </a:rPr>
              <a:t>void removing valve cores and stem assemblies</a:t>
            </a:r>
            <a:endParaRPr lang="en-CA" sz="2000" dirty="0" smtClean="0">
              <a:effectLst/>
              <a:latin typeface="Calibri" pitchFamily="34" charset="0"/>
            </a:endParaRPr>
          </a:p>
        </p:txBody>
      </p:sp>
      <p:pic>
        <p:nvPicPr>
          <p:cNvPr id="39940" name="Picture 5" descr="tpm damage"/>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943525" y="342900"/>
            <a:ext cx="2743275" cy="1528599"/>
          </a:xfrm>
          <a:noFill/>
          <a:ln>
            <a:solidFill>
              <a:schemeClr val="bg2"/>
            </a:solidFill>
          </a:ln>
          <a:extLst>
            <a:ext uri="{909E8E84-426E-40DD-AFC4-6F175D3DCCD1}">
              <a14:hiddenFill xmlns:a14="http://schemas.microsoft.com/office/drawing/2010/main">
                <a:solidFill>
                  <a:srgbClr val="FFFFFF"/>
                </a:solidFill>
              </a14:hiddenFill>
            </a:ext>
          </a:extLst>
        </p:spPr>
      </p:pic>
      <p:pic>
        <p:nvPicPr>
          <p:cNvPr id="39942" name="Picture 6" descr="http://www.wjjeeps.com/tpms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057400"/>
            <a:ext cx="4800600" cy="45339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9944" name="Picture 8" descr="http://www.moderntiredealer.com/_Images/articles/M-TPMS-Fig1-5-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75" y="2057400"/>
            <a:ext cx="4267200" cy="2627062"/>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effectLst/>
                <a:latin typeface="Calibri" panose="020F0502020204030204" pitchFamily="34" charset="0"/>
              </a:rPr>
              <a:t>Sensor Service</a:t>
            </a:r>
            <a:endParaRPr lang="en-US" sz="2400" dirty="0">
              <a:effectLst/>
              <a:latin typeface="Calibri" panose="020F0502020204030204" pitchFamily="34" charset="0"/>
            </a:endParaRPr>
          </a:p>
        </p:txBody>
      </p:sp>
      <p:sp>
        <p:nvSpPr>
          <p:cNvPr id="3" name="Content Placeholder 2"/>
          <p:cNvSpPr>
            <a:spLocks noGrp="1"/>
          </p:cNvSpPr>
          <p:nvPr>
            <p:ph sz="half" idx="1"/>
          </p:nvPr>
        </p:nvSpPr>
        <p:spPr>
          <a:xfrm>
            <a:off x="0" y="609600"/>
            <a:ext cx="9144000" cy="5791200"/>
          </a:xfrm>
        </p:spPr>
        <p:txBody>
          <a:bodyPr/>
          <a:lstStyle/>
          <a:p>
            <a:r>
              <a:rPr lang="en-US" sz="2000" dirty="0" smtClean="0">
                <a:effectLst/>
                <a:latin typeface="Calibri" panose="020F0502020204030204" pitchFamily="34" charset="0"/>
              </a:rPr>
              <a:t>each </a:t>
            </a:r>
            <a:r>
              <a:rPr lang="en-US" sz="2000" dirty="0">
                <a:effectLst/>
                <a:latin typeface="Calibri" panose="020F0502020204030204" pitchFamily="34" charset="0"/>
              </a:rPr>
              <a:t>time a tire is repaired or </a:t>
            </a:r>
            <a:r>
              <a:rPr lang="en-US" sz="2000" dirty="0" smtClean="0">
                <a:effectLst/>
                <a:latin typeface="Calibri" panose="020F0502020204030204" pitchFamily="34" charset="0"/>
              </a:rPr>
              <a:t>replaced:</a:t>
            </a:r>
          </a:p>
          <a:p>
            <a:r>
              <a:rPr lang="en-US" sz="2000" dirty="0" smtClean="0">
                <a:effectLst/>
                <a:latin typeface="Calibri" panose="020F0502020204030204" pitchFamily="34" charset="0"/>
              </a:rPr>
              <a:t>replacement of grommet, retaining nut, </a:t>
            </a:r>
            <a:r>
              <a:rPr lang="en-US" sz="2000" dirty="0">
                <a:effectLst/>
                <a:latin typeface="Calibri" panose="020F0502020204030204" pitchFamily="34" charset="0"/>
              </a:rPr>
              <a:t>valve </a:t>
            </a:r>
            <a:r>
              <a:rPr lang="en-US" sz="2000" dirty="0" smtClean="0">
                <a:effectLst/>
                <a:latin typeface="Calibri" panose="020F0502020204030204" pitchFamily="34" charset="0"/>
              </a:rPr>
              <a:t>core </a:t>
            </a:r>
            <a:r>
              <a:rPr lang="en-US" sz="2000" dirty="0">
                <a:effectLst/>
                <a:latin typeface="Calibri" panose="020F0502020204030204" pitchFamily="34" charset="0"/>
              </a:rPr>
              <a:t>&amp;</a:t>
            </a:r>
            <a:r>
              <a:rPr lang="en-US" sz="2000" dirty="0" smtClean="0">
                <a:effectLst/>
                <a:latin typeface="Calibri" panose="020F0502020204030204" pitchFamily="34" charset="0"/>
              </a:rPr>
              <a:t> </a:t>
            </a:r>
            <a:r>
              <a:rPr lang="en-US" sz="2000" dirty="0">
                <a:effectLst/>
                <a:latin typeface="Calibri" panose="020F0502020204030204" pitchFamily="34" charset="0"/>
              </a:rPr>
              <a:t>valve </a:t>
            </a:r>
            <a:r>
              <a:rPr lang="en-US" sz="2000" dirty="0" smtClean="0">
                <a:effectLst/>
                <a:latin typeface="Calibri" panose="020F0502020204030204" pitchFamily="34" charset="0"/>
              </a:rPr>
              <a:t>cap is recommended</a:t>
            </a:r>
          </a:p>
          <a:p>
            <a:r>
              <a:rPr lang="en-US" sz="2000" dirty="0" smtClean="0">
                <a:effectLst/>
                <a:latin typeface="Calibri" panose="020F0502020204030204" pitchFamily="34" charset="0"/>
              </a:rPr>
              <a:t>this </a:t>
            </a:r>
            <a:r>
              <a:rPr lang="en-US" sz="2000" dirty="0">
                <a:effectLst/>
                <a:latin typeface="Calibri" panose="020F0502020204030204" pitchFamily="34" charset="0"/>
              </a:rPr>
              <a:t>service kit costs </a:t>
            </a:r>
            <a:r>
              <a:rPr lang="en-US" sz="2000" dirty="0" smtClean="0">
                <a:effectLst/>
                <a:latin typeface="Calibri" panose="020F0502020204030204" pitchFamily="34" charset="0"/>
              </a:rPr>
              <a:t>approximately $7.00 each</a:t>
            </a:r>
            <a:endParaRPr lang="en-US" sz="2000" dirty="0">
              <a:effectLst/>
              <a:latin typeface="Calibri" panose="020F0502020204030204" pitchFamily="34" charset="0"/>
            </a:endParaRPr>
          </a:p>
        </p:txBody>
      </p:sp>
      <p:pic>
        <p:nvPicPr>
          <p:cNvPr id="136196" name="Picture 4" descr="http://www.bartecusa.com/images/sensor-diagram-mechanical-toolki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752600"/>
            <a:ext cx="3810000" cy="2238376"/>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136202" name="Picture 10" descr="http://www.pneurama.com/ew/ew_articolo/images/weekly_it/imageset/large_Alcar-Kit-Open%20-%20Cop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828800"/>
            <a:ext cx="3336925" cy="3457953"/>
          </a:xfrm>
          <a:prstGeom prst="rect">
            <a:avLst/>
          </a:prstGeom>
          <a:noFill/>
          <a:extLst>
            <a:ext uri="{909E8E84-426E-40DD-AFC4-6F175D3DCCD1}">
              <a14:hiddenFill xmlns:a14="http://schemas.microsoft.com/office/drawing/2010/main">
                <a:solidFill>
                  <a:srgbClr val="FFFFFF"/>
                </a:solidFill>
              </a14:hiddenFill>
            </a:ext>
          </a:extLst>
        </p:spPr>
      </p:pic>
      <p:pic>
        <p:nvPicPr>
          <p:cNvPr id="136206" name="Picture 14" descr="http://thumbs4.picclick.com/d/l400/pict/111578811687_/20204-TPMS-Sensor-Service-Kit-TPM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3378607"/>
            <a:ext cx="3352800" cy="3352800"/>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1442397"/>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effectLst/>
                <a:latin typeface="Calibri" panose="020F0502020204030204" pitchFamily="34" charset="0"/>
              </a:rPr>
              <a:t>Sensor Service – corroded valves</a:t>
            </a:r>
            <a:endParaRPr lang="en-US" sz="2400" dirty="0">
              <a:effectLst/>
              <a:latin typeface="Calibri" panose="020F0502020204030204" pitchFamily="34" charset="0"/>
            </a:endParaRPr>
          </a:p>
        </p:txBody>
      </p:sp>
      <p:sp>
        <p:nvSpPr>
          <p:cNvPr id="3" name="Content Placeholder 2"/>
          <p:cNvSpPr>
            <a:spLocks noGrp="1"/>
          </p:cNvSpPr>
          <p:nvPr>
            <p:ph sz="half" idx="1"/>
          </p:nvPr>
        </p:nvSpPr>
        <p:spPr>
          <a:xfrm>
            <a:off x="0" y="609600"/>
            <a:ext cx="9144000" cy="5791200"/>
          </a:xfrm>
        </p:spPr>
        <p:txBody>
          <a:bodyPr/>
          <a:lstStyle/>
          <a:p>
            <a:r>
              <a:rPr lang="en-US" sz="2000" dirty="0" smtClean="0">
                <a:effectLst/>
                <a:latin typeface="Calibri" panose="020F0502020204030204" pitchFamily="34" charset="0"/>
              </a:rPr>
              <a:t>if the valve assembly is corroded, a new one can be fitted…</a:t>
            </a:r>
            <a:endParaRPr lang="en-US" sz="2000" dirty="0">
              <a:effectLst/>
              <a:latin typeface="Calibri" panose="020F0502020204030204" pitchFamily="34" charset="0"/>
            </a:endParaRPr>
          </a:p>
        </p:txBody>
      </p:sp>
      <p:pic>
        <p:nvPicPr>
          <p:cNvPr id="137218" name="Picture 2" descr="http://shop.advanceautoparts.com/wcsstore/CVWEB/staticproductimage/2265/large/10069755_dor_6091461_pri_lar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4973822" y="1014079"/>
            <a:ext cx="4038600" cy="4038600"/>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137220" name="Picture 4" descr="http://www.dodge-nitro.co.uk/wp-content/uploads/2013/07/an56-1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04710" y="1800110"/>
            <a:ext cx="4133850" cy="262912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4943337"/>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152400"/>
            <a:ext cx="8229600" cy="457200"/>
          </a:xfrm>
        </p:spPr>
        <p:txBody>
          <a:bodyPr/>
          <a:lstStyle/>
          <a:p>
            <a:pPr eaLnBrk="1" hangingPunct="1">
              <a:defRPr/>
            </a:pPr>
            <a:r>
              <a:rPr lang="en-CA" sz="2400" dirty="0" smtClean="0"/>
              <a:t>Direct System Servicing</a:t>
            </a:r>
            <a:endParaRPr lang="en-US" sz="2400" dirty="0" smtClean="0"/>
          </a:p>
        </p:txBody>
      </p:sp>
      <p:sp>
        <p:nvSpPr>
          <p:cNvPr id="38915" name="Rectangle 3"/>
          <p:cNvSpPr>
            <a:spLocks noGrp="1" noChangeArrowheads="1"/>
          </p:cNvSpPr>
          <p:nvPr>
            <p:ph idx="1"/>
          </p:nvPr>
        </p:nvSpPr>
        <p:spPr>
          <a:xfrm>
            <a:off x="76200" y="625645"/>
            <a:ext cx="7772400" cy="3870325"/>
          </a:xfrm>
        </p:spPr>
        <p:txBody>
          <a:bodyPr/>
          <a:lstStyle/>
          <a:p>
            <a:pPr marL="533400" indent="-533400" eaLnBrk="1" hangingPunct="1">
              <a:lnSpc>
                <a:spcPct val="150000"/>
              </a:lnSpc>
              <a:buNone/>
              <a:defRPr/>
            </a:pPr>
            <a:r>
              <a:rPr lang="en-US" sz="2000" dirty="0"/>
              <a:t>Each transmitter is specific for each </a:t>
            </a:r>
            <a:r>
              <a:rPr lang="en-US" sz="2000" dirty="0" smtClean="0"/>
              <a:t>wheel.</a:t>
            </a:r>
            <a:endParaRPr lang="en-US" sz="2000" dirty="0"/>
          </a:p>
          <a:p>
            <a:pPr marL="533400" indent="-533400" eaLnBrk="1" hangingPunct="1">
              <a:lnSpc>
                <a:spcPct val="150000"/>
              </a:lnSpc>
              <a:buFont typeface="Monotype Sorts" pitchFamily="2" charset="2"/>
              <a:buNone/>
              <a:defRPr/>
            </a:pPr>
            <a:r>
              <a:rPr lang="en-CA" sz="2000" dirty="0" smtClean="0"/>
              <a:t>Relearn is required when…</a:t>
            </a:r>
          </a:p>
          <a:p>
            <a:pPr marL="533400" indent="-533400" eaLnBrk="1" hangingPunct="1">
              <a:defRPr/>
            </a:pPr>
            <a:r>
              <a:rPr lang="en-CA" sz="2000" dirty="0"/>
              <a:t>t</a:t>
            </a:r>
            <a:r>
              <a:rPr lang="en-CA" sz="2000" dirty="0" smtClean="0"/>
              <a:t>ire locations are changed</a:t>
            </a:r>
          </a:p>
          <a:p>
            <a:pPr marL="533400" indent="-533400" eaLnBrk="1" hangingPunct="1">
              <a:defRPr/>
            </a:pPr>
            <a:r>
              <a:rPr lang="en-CA" sz="2000" dirty="0"/>
              <a:t>r</a:t>
            </a:r>
            <a:r>
              <a:rPr lang="en-CA" sz="2000" dirty="0" smtClean="0"/>
              <a:t>ims are replaced</a:t>
            </a:r>
          </a:p>
          <a:p>
            <a:pPr marL="533400" indent="-533400" eaLnBrk="1" hangingPunct="1">
              <a:defRPr/>
            </a:pPr>
            <a:r>
              <a:rPr lang="en-CA" sz="2000" dirty="0"/>
              <a:t>s</a:t>
            </a:r>
            <a:r>
              <a:rPr lang="en-CA" sz="2000" dirty="0" smtClean="0"/>
              <a:t>ensors are replaced</a:t>
            </a:r>
          </a:p>
          <a:p>
            <a:pPr marL="533400" indent="-533400" eaLnBrk="1" hangingPunct="1">
              <a:lnSpc>
                <a:spcPct val="150000"/>
              </a:lnSpc>
              <a:defRPr/>
            </a:pPr>
            <a:endParaRPr lang="en-CA" sz="2000" dirty="0"/>
          </a:p>
          <a:p>
            <a:pPr marL="533400" indent="-533400" eaLnBrk="1" hangingPunct="1">
              <a:lnSpc>
                <a:spcPct val="150000"/>
              </a:lnSpc>
              <a:buFontTx/>
              <a:buNone/>
              <a:defRPr/>
            </a:pPr>
            <a:r>
              <a:rPr lang="en-CA" sz="2000" dirty="0"/>
              <a:t>Relearn procedure </a:t>
            </a:r>
            <a:r>
              <a:rPr lang="en-CA" sz="2000" dirty="0" smtClean="0"/>
              <a:t>will vary - common </a:t>
            </a:r>
            <a:r>
              <a:rPr lang="en-CA" sz="2000" dirty="0"/>
              <a:t>procedures are:</a:t>
            </a:r>
          </a:p>
          <a:p>
            <a:pPr marL="533400" indent="-533400" eaLnBrk="1" hangingPunct="1">
              <a:defRPr/>
            </a:pPr>
            <a:r>
              <a:rPr lang="en-CA" sz="2000" dirty="0" smtClean="0"/>
              <a:t>pressure </a:t>
            </a:r>
            <a:r>
              <a:rPr lang="en-CA" sz="2000" dirty="0"/>
              <a:t>method</a:t>
            </a:r>
          </a:p>
          <a:p>
            <a:pPr marL="533400" indent="-533400" algn="ctr" eaLnBrk="1" hangingPunct="1">
              <a:defRPr/>
            </a:pPr>
            <a:r>
              <a:rPr lang="en-CA" sz="2000" dirty="0" smtClean="0"/>
              <a:t>magnet method</a:t>
            </a:r>
            <a:endParaRPr lang="en-CA" sz="2000" dirty="0"/>
          </a:p>
          <a:p>
            <a:pPr marL="533400" indent="-533400" algn="r" eaLnBrk="1" hangingPunct="1">
              <a:defRPr/>
            </a:pPr>
            <a:r>
              <a:rPr lang="en-CA" sz="2000" dirty="0" smtClean="0"/>
              <a:t>diagnostic tool method</a:t>
            </a:r>
            <a:endParaRPr lang="en-CA" sz="2000" dirty="0"/>
          </a:p>
          <a:p>
            <a:pPr marL="0" indent="0" eaLnBrk="1" hangingPunct="1">
              <a:lnSpc>
                <a:spcPct val="150000"/>
              </a:lnSpc>
              <a:buFontTx/>
              <a:buNone/>
              <a:defRPr/>
            </a:pPr>
            <a:endParaRPr lang="en-US" sz="2000" dirty="0" smtClean="0"/>
          </a:p>
        </p:txBody>
      </p:sp>
      <p:pic>
        <p:nvPicPr>
          <p:cNvPr id="34820" name="Picture 7" descr="tpmsmagnet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3033" y="4648200"/>
            <a:ext cx="1050925" cy="10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4" descr="IMG_421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75312" y="4191000"/>
            <a:ext cx="1295400" cy="1552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4822" name="Picture 6" descr="http://www.obd2repair.com/images/Autel%20TPMS.jpg"/>
          <p:cNvPicPr>
            <a:picLocks noChangeAspect="1" noChangeArrowheads="1"/>
          </p:cNvPicPr>
          <p:nvPr/>
        </p:nvPicPr>
        <p:blipFill>
          <a:blip r:embed="rId5" cstate="print">
            <a:extLst>
              <a:ext uri="{28A0092B-C50C-407E-A947-70E740481C1C}">
                <a14:useLocalDpi xmlns:a14="http://schemas.microsoft.com/office/drawing/2010/main" val="0"/>
              </a:ext>
            </a:extLst>
          </a:blip>
          <a:srcRect l="21527" r="22121"/>
          <a:stretch>
            <a:fillRect/>
          </a:stretch>
        </p:blipFill>
        <p:spPr bwMode="auto">
          <a:xfrm>
            <a:off x="7848600" y="4545569"/>
            <a:ext cx="1138238" cy="20193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15">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915">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915">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915">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915">
                                            <p:txEl>
                                              <p:pRg st="7" end="7"/>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915">
                                            <p:txEl>
                                              <p:pRg st="8" end="8"/>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91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8917" name="Picture 5" descr="http://www.steadfastcycles.com/cart/images/!CFyYj)!!Wk~$(KGrHqV,!l0E1GEfE)+EBNWI1(dw6!~~_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3994964"/>
            <a:ext cx="1971675" cy="2628900"/>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4" name="Picture 14" descr="http://thumbs4.picclick.com/d/l400/pict/111578811687_/20204-TPMS-Sensor-Service-Kit-TPM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2827" y="1143000"/>
            <a:ext cx="2450805" cy="2450805"/>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sp>
        <p:nvSpPr>
          <p:cNvPr id="49154" name="Title 1"/>
          <p:cNvSpPr>
            <a:spLocks noGrp="1"/>
          </p:cNvSpPr>
          <p:nvPr>
            <p:ph type="title"/>
          </p:nvPr>
        </p:nvSpPr>
        <p:spPr/>
        <p:txBody>
          <a:bodyPr/>
          <a:lstStyle/>
          <a:p>
            <a:pPr eaLnBrk="1" hangingPunct="1">
              <a:defRPr/>
            </a:pPr>
            <a:r>
              <a:rPr lang="en-CA" sz="2400" dirty="0" smtClean="0"/>
              <a:t>Cautions</a:t>
            </a:r>
          </a:p>
        </p:txBody>
      </p:sp>
      <p:sp>
        <p:nvSpPr>
          <p:cNvPr id="44035" name="Content Placeholder 2"/>
          <p:cNvSpPr>
            <a:spLocks noGrp="1"/>
          </p:cNvSpPr>
          <p:nvPr>
            <p:ph idx="1"/>
          </p:nvPr>
        </p:nvSpPr>
        <p:spPr>
          <a:xfrm>
            <a:off x="228600" y="711607"/>
            <a:ext cx="8686800" cy="4343400"/>
          </a:xfrm>
        </p:spPr>
        <p:txBody>
          <a:bodyPr/>
          <a:lstStyle/>
          <a:p>
            <a:pPr eaLnBrk="1" hangingPunct="1">
              <a:buFont typeface="Monotype Sorts" pitchFamily="2" charset="2"/>
              <a:buNone/>
              <a:defRPr/>
            </a:pPr>
            <a:r>
              <a:rPr lang="en-CA" sz="2200" dirty="0" smtClean="0"/>
              <a:t>Must use nickel plated </a:t>
            </a:r>
            <a:r>
              <a:rPr lang="en-CA" sz="2200" dirty="0" smtClean="0">
                <a:solidFill>
                  <a:srgbClr val="8AF5FA"/>
                </a:solidFill>
              </a:rPr>
              <a:t>stem core </a:t>
            </a:r>
            <a:r>
              <a:rPr lang="en-CA" sz="2200" dirty="0" smtClean="0"/>
              <a:t>&amp; correct valve </a:t>
            </a:r>
            <a:r>
              <a:rPr lang="en-CA" sz="2200" dirty="0" smtClean="0">
                <a:solidFill>
                  <a:srgbClr val="FF0000"/>
                </a:solidFill>
              </a:rPr>
              <a:t>stem cap</a:t>
            </a:r>
            <a:r>
              <a:rPr lang="en-CA" sz="2200" dirty="0" smtClean="0"/>
              <a:t>.</a:t>
            </a:r>
          </a:p>
          <a:p>
            <a:pPr eaLnBrk="1" hangingPunct="1">
              <a:defRPr/>
            </a:pPr>
            <a:r>
              <a:rPr lang="en-CA" sz="2200" dirty="0" smtClean="0"/>
              <a:t>dissimilar metals = corrosion</a:t>
            </a:r>
          </a:p>
          <a:p>
            <a:pPr eaLnBrk="1" hangingPunct="1">
              <a:defRPr/>
            </a:pPr>
            <a:r>
              <a:rPr lang="en-CA" sz="2200" dirty="0" smtClean="0"/>
              <a:t>stem acts as </a:t>
            </a:r>
            <a:r>
              <a:rPr lang="en-CA" sz="2200" dirty="0" smtClean="0"/>
              <a:t>an antenna</a:t>
            </a:r>
            <a:endParaRPr lang="en-CA" sz="2200" dirty="0" smtClean="0"/>
          </a:p>
          <a:p>
            <a:pPr eaLnBrk="1" hangingPunct="1">
              <a:defRPr/>
            </a:pPr>
            <a:endParaRPr lang="en-CA" sz="2200" dirty="0" smtClean="0"/>
          </a:p>
          <a:p>
            <a:pPr eaLnBrk="1" hangingPunct="1">
              <a:buFont typeface="Monotype Sorts" pitchFamily="2" charset="2"/>
              <a:buNone/>
              <a:defRPr/>
            </a:pPr>
            <a:endParaRPr lang="en-CA" sz="2200" dirty="0" smtClean="0"/>
          </a:p>
          <a:p>
            <a:pPr eaLnBrk="1" hangingPunct="1">
              <a:buFont typeface="Monotype Sorts" pitchFamily="2" charset="2"/>
              <a:buNone/>
              <a:defRPr/>
            </a:pPr>
            <a:endParaRPr lang="en-CA" sz="2200" dirty="0"/>
          </a:p>
          <a:p>
            <a:pPr eaLnBrk="1" hangingPunct="1">
              <a:buFont typeface="Monotype Sorts" pitchFamily="2" charset="2"/>
              <a:buNone/>
              <a:defRPr/>
            </a:pPr>
            <a:r>
              <a:rPr lang="en-CA" sz="2200" dirty="0" smtClean="0"/>
              <a:t>Never use tire </a:t>
            </a:r>
            <a:r>
              <a:rPr lang="en-CA" sz="2200" dirty="0"/>
              <a:t>s</a:t>
            </a:r>
            <a:r>
              <a:rPr lang="en-CA" sz="2200" dirty="0" smtClean="0"/>
              <a:t>ealant!</a:t>
            </a:r>
          </a:p>
          <a:p>
            <a:pPr eaLnBrk="1" hangingPunct="1">
              <a:defRPr/>
            </a:pPr>
            <a:r>
              <a:rPr lang="en-CA" sz="2200" dirty="0"/>
              <a:t>m</a:t>
            </a:r>
            <a:r>
              <a:rPr lang="en-CA" sz="2200" dirty="0" smtClean="0"/>
              <a:t>ost tire aerosol sealant products warn never to use on TPMS equipped vehicles</a:t>
            </a:r>
          </a:p>
        </p:txBody>
      </p:sp>
      <p:sp>
        <p:nvSpPr>
          <p:cNvPr id="2" name="Donut 1"/>
          <p:cNvSpPr/>
          <p:nvPr/>
        </p:nvSpPr>
        <p:spPr bwMode="auto">
          <a:xfrm>
            <a:off x="6172200" y="1879417"/>
            <a:ext cx="1295400" cy="1295400"/>
          </a:xfrm>
          <a:prstGeom prst="donut">
            <a:avLst>
              <a:gd name="adj" fmla="val 11038"/>
            </a:avLst>
          </a:prstGeom>
          <a:solidFill>
            <a:srgbClr val="8AF5FA"/>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Garamond" pitchFamily="18" charset="0"/>
            </a:endParaRPr>
          </a:p>
        </p:txBody>
      </p:sp>
      <p:sp>
        <p:nvSpPr>
          <p:cNvPr id="7" name="Donut 6"/>
          <p:cNvSpPr/>
          <p:nvPr/>
        </p:nvSpPr>
        <p:spPr bwMode="auto">
          <a:xfrm>
            <a:off x="7604050" y="1638412"/>
            <a:ext cx="1295400" cy="1295400"/>
          </a:xfrm>
          <a:prstGeom prst="donut">
            <a:avLst>
              <a:gd name="adj" fmla="val 11038"/>
            </a:avLst>
          </a:prstGeom>
          <a:solidFill>
            <a:srgbClr val="FF0000"/>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0000"/>
              </a:solidFill>
              <a:effectLst/>
              <a:latin typeface="Garamond"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40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40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40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403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403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457200" y="152400"/>
            <a:ext cx="8229600" cy="457200"/>
          </a:xfrm>
        </p:spPr>
        <p:txBody>
          <a:bodyPr/>
          <a:lstStyle/>
          <a:p>
            <a:pPr eaLnBrk="1" hangingPunct="1">
              <a:defRPr/>
            </a:pPr>
            <a:r>
              <a:rPr lang="en-CA" sz="2400" dirty="0" smtClean="0"/>
              <a:t>TPMS Tools – Service Information</a:t>
            </a:r>
          </a:p>
        </p:txBody>
      </p:sp>
      <p:sp>
        <p:nvSpPr>
          <p:cNvPr id="10" name="Content Placeholder 9"/>
          <p:cNvSpPr>
            <a:spLocks noGrp="1"/>
          </p:cNvSpPr>
          <p:nvPr>
            <p:ph idx="1"/>
          </p:nvPr>
        </p:nvSpPr>
        <p:spPr>
          <a:xfrm>
            <a:off x="3048000" y="1828800"/>
            <a:ext cx="5867400" cy="3352800"/>
          </a:xfrm>
        </p:spPr>
        <p:txBody>
          <a:bodyPr/>
          <a:lstStyle/>
          <a:p>
            <a:pPr eaLnBrk="1" hangingPunct="1">
              <a:buFont typeface="Monotype Sorts" pitchFamily="2" charset="2"/>
              <a:buNone/>
              <a:defRPr/>
            </a:pPr>
            <a:r>
              <a:rPr lang="en-CA" sz="2200" dirty="0" smtClean="0">
                <a:solidFill>
                  <a:schemeClr val="tx1"/>
                </a:solidFill>
              </a:rPr>
              <a:t>Up to date service information is required!</a:t>
            </a:r>
          </a:p>
          <a:p>
            <a:pPr eaLnBrk="1" hangingPunct="1">
              <a:defRPr/>
            </a:pPr>
            <a:endParaRPr lang="en-CA" sz="2400" dirty="0" smtClean="0"/>
          </a:p>
          <a:p>
            <a:pPr eaLnBrk="1" hangingPunct="1">
              <a:defRPr/>
            </a:pPr>
            <a:r>
              <a:rPr lang="en-CA" sz="2400" dirty="0" smtClean="0"/>
              <a:t>Description &amp; Operation</a:t>
            </a:r>
          </a:p>
          <a:p>
            <a:pPr eaLnBrk="1" hangingPunct="1">
              <a:defRPr/>
            </a:pPr>
            <a:r>
              <a:rPr lang="en-CA" sz="2400" dirty="0" smtClean="0"/>
              <a:t>Sensor Identification</a:t>
            </a:r>
          </a:p>
          <a:p>
            <a:pPr eaLnBrk="1" hangingPunct="1">
              <a:defRPr/>
            </a:pPr>
            <a:r>
              <a:rPr lang="en-CA" sz="2400" dirty="0" smtClean="0"/>
              <a:t>Relearn Procedure</a:t>
            </a:r>
          </a:p>
          <a:p>
            <a:pPr eaLnBrk="1" hangingPunct="1">
              <a:defRPr/>
            </a:pPr>
            <a:r>
              <a:rPr lang="en-CA" sz="2400" dirty="0" smtClean="0"/>
              <a:t>Mounting Procedure</a:t>
            </a:r>
          </a:p>
          <a:p>
            <a:pPr eaLnBrk="1" hangingPunct="1">
              <a:defRPr/>
            </a:pPr>
            <a:r>
              <a:rPr lang="en-CA" sz="2400" dirty="0" smtClean="0"/>
              <a:t>Sensor Torque Specifications</a:t>
            </a:r>
          </a:p>
          <a:p>
            <a:pPr eaLnBrk="1" hangingPunct="1">
              <a:defRPr/>
            </a:pPr>
            <a:endParaRPr lang="en-CA" sz="2400" dirty="0"/>
          </a:p>
        </p:txBody>
      </p:sp>
      <p:pic>
        <p:nvPicPr>
          <p:cNvPr id="44036" name="Picture 5" descr="IMG_420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828800"/>
            <a:ext cx="2362200"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228600" y="1066800"/>
            <a:ext cx="8686800" cy="862013"/>
          </a:xfrm>
          <a:prstGeom prst="rect">
            <a:avLst/>
          </a:prstGeom>
          <a:noFill/>
        </p:spPr>
        <p:txBody>
          <a:bodyPr>
            <a:spAutoFit/>
          </a:bodyPr>
          <a:lstStyle/>
          <a:p>
            <a:pPr>
              <a:defRPr/>
            </a:pPr>
            <a:r>
              <a:rPr lang="en-CA" sz="2200" b="1" dirty="0">
                <a:latin typeface="Calibri" pitchFamily="34" charset="0"/>
                <a:cs typeface="Arial" charset="0"/>
              </a:rPr>
              <a:t>TPMS differences from make, </a:t>
            </a:r>
            <a:r>
              <a:rPr lang="en-CA" sz="2200" b="1" dirty="0" smtClean="0">
                <a:latin typeface="Calibri" pitchFamily="34" charset="0"/>
                <a:cs typeface="Arial" charset="0"/>
              </a:rPr>
              <a:t>model </a:t>
            </a:r>
            <a:r>
              <a:rPr lang="en-CA" sz="2200" b="1" dirty="0">
                <a:latin typeface="Calibri" pitchFamily="34" charset="0"/>
                <a:cs typeface="Arial" charset="0"/>
              </a:rPr>
              <a:t>&amp; year?</a:t>
            </a:r>
          </a:p>
          <a:p>
            <a:pPr>
              <a:defRPr/>
            </a:pPr>
            <a:endParaRPr lang="en-CA" sz="2800" b="1" dirty="0">
              <a:solidFill>
                <a:schemeClr val="accent6"/>
              </a:solidFill>
              <a:cs typeface="Arial" charset="0"/>
            </a:endParaRP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pPr eaLnBrk="1" hangingPunct="1">
              <a:defRPr/>
            </a:pPr>
            <a:r>
              <a:rPr lang="en-CA" smtClean="0"/>
              <a:t>TPMS Tools – Torque Tools</a:t>
            </a:r>
          </a:p>
        </p:txBody>
      </p:sp>
      <p:pic>
        <p:nvPicPr>
          <p:cNvPr id="45060" name="Content Placeholder 11" descr="IMG_423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2589434"/>
            <a:ext cx="3124200"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242777" y="2580574"/>
            <a:ext cx="4873625" cy="2720975"/>
            <a:chOff x="304800" y="1371600"/>
            <a:chExt cx="4873625" cy="2720975"/>
          </a:xfrm>
        </p:grpSpPr>
        <p:pic>
          <p:nvPicPr>
            <p:cNvPr id="45059" name="Picture 6" descr="IMG_4207.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371600"/>
              <a:ext cx="4873625" cy="176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304800" y="3200400"/>
              <a:ext cx="4800600" cy="892175"/>
            </a:xfrm>
            <a:prstGeom prst="rect">
              <a:avLst/>
            </a:prstGeom>
            <a:noFill/>
          </p:spPr>
          <p:txBody>
            <a:bodyPr>
              <a:spAutoFit/>
            </a:bodyPr>
            <a:lstStyle/>
            <a:p>
              <a:pPr algn="ctr">
                <a:defRPr/>
              </a:pPr>
              <a:r>
                <a:rPr lang="en-CA" b="1" dirty="0">
                  <a:effectLst>
                    <a:outerShdw blurRad="38100" dist="38100" dir="2700000" algn="tl">
                      <a:srgbClr val="000000">
                        <a:alpha val="43137"/>
                      </a:srgbClr>
                    </a:outerShdw>
                  </a:effectLst>
                  <a:latin typeface="Calibri" pitchFamily="34" charset="0"/>
                  <a:cs typeface="Arial" charset="0"/>
                </a:rPr>
                <a:t>TPMS Valve Nut Driver</a:t>
              </a:r>
            </a:p>
            <a:p>
              <a:pPr>
                <a:defRPr/>
              </a:pPr>
              <a:endParaRPr lang="en-CA" sz="2800" dirty="0">
                <a:solidFill>
                  <a:schemeClr val="accent6"/>
                </a:solidFill>
                <a:cs typeface="Arial" charset="0"/>
              </a:endParaRPr>
            </a:p>
          </p:txBody>
        </p:sp>
      </p:grpSp>
      <p:sp>
        <p:nvSpPr>
          <p:cNvPr id="17" name="TextBox 16"/>
          <p:cNvSpPr txBox="1"/>
          <p:nvPr/>
        </p:nvSpPr>
        <p:spPr>
          <a:xfrm>
            <a:off x="5153616" y="3657822"/>
            <a:ext cx="3581400" cy="461963"/>
          </a:xfrm>
          <a:prstGeom prst="rect">
            <a:avLst/>
          </a:prstGeom>
          <a:noFill/>
        </p:spPr>
        <p:txBody>
          <a:bodyPr>
            <a:spAutoFit/>
          </a:bodyPr>
          <a:lstStyle/>
          <a:p>
            <a:pPr algn="ctr">
              <a:defRPr/>
            </a:pPr>
            <a:r>
              <a:rPr lang="en-CA" b="1" dirty="0">
                <a:effectLst>
                  <a:outerShdw blurRad="38100" dist="38100" dir="2700000" algn="tl">
                    <a:srgbClr val="000000">
                      <a:alpha val="43137"/>
                    </a:srgbClr>
                  </a:outerShdw>
                </a:effectLst>
                <a:latin typeface="Calibri" pitchFamily="34" charset="0"/>
                <a:cs typeface="Arial" charset="0"/>
              </a:rPr>
              <a:t>TPMS Stem Installer</a:t>
            </a:r>
          </a:p>
        </p:txBody>
      </p:sp>
      <p:sp>
        <p:nvSpPr>
          <p:cNvPr id="2" name="Rectangle 1"/>
          <p:cNvSpPr/>
          <p:nvPr/>
        </p:nvSpPr>
        <p:spPr>
          <a:xfrm>
            <a:off x="228600" y="457200"/>
            <a:ext cx="8686800" cy="1938992"/>
          </a:xfrm>
          <a:prstGeom prst="rect">
            <a:avLst/>
          </a:prstGeom>
          <a:solidFill>
            <a:srgbClr val="FFC000"/>
          </a:solidFill>
          <a:ln>
            <a:solidFill>
              <a:schemeClr val="bg2"/>
            </a:solidFill>
          </a:ln>
        </p:spPr>
        <p:txBody>
          <a:bodyPr wrap="square">
            <a:spAutoFit/>
          </a:bodyPr>
          <a:lstStyle/>
          <a:p>
            <a:pPr marL="342900" indent="-342900">
              <a:buFont typeface="Arial" panose="020B0604020202020204" pitchFamily="34" charset="0"/>
              <a:buChar char="•"/>
            </a:pPr>
            <a:r>
              <a:rPr lang="en-US" sz="2000" b="1" dirty="0" smtClean="0">
                <a:solidFill>
                  <a:schemeClr val="bg2"/>
                </a:solidFill>
                <a:latin typeface="Calibri" panose="020F0502020204030204" pitchFamily="34" charset="0"/>
              </a:rPr>
              <a:t>to </a:t>
            </a:r>
            <a:r>
              <a:rPr lang="en-US" sz="2000" b="1" i="0" dirty="0" smtClean="0">
                <a:solidFill>
                  <a:schemeClr val="bg2"/>
                </a:solidFill>
                <a:effectLst/>
                <a:latin typeface="Calibri" panose="020F0502020204030204" pitchFamily="34" charset="0"/>
              </a:rPr>
              <a:t>reduce the sensor's mass and keep the wheel in balance, the metal stem of the sender is commonly made of aluminum. </a:t>
            </a:r>
          </a:p>
          <a:p>
            <a:pPr marL="342900" indent="-342900">
              <a:buFont typeface="Arial" panose="020B0604020202020204" pitchFamily="34" charset="0"/>
              <a:buChar char="•"/>
            </a:pPr>
            <a:r>
              <a:rPr lang="en-US" sz="2000" b="1" i="0" dirty="0" smtClean="0">
                <a:solidFill>
                  <a:schemeClr val="bg2"/>
                </a:solidFill>
                <a:effectLst/>
                <a:latin typeface="Calibri" panose="020F0502020204030204" pitchFamily="34" charset="0"/>
              </a:rPr>
              <a:t>Use a torque wrench on the inch-pound scale to tighten these, because it's really easy to strip the threads by overtightening. </a:t>
            </a:r>
          </a:p>
          <a:p>
            <a:pPr marL="342900" indent="-342900">
              <a:buFont typeface="Arial" panose="020B0604020202020204" pitchFamily="34" charset="0"/>
              <a:buChar char="•"/>
            </a:pPr>
            <a:r>
              <a:rPr lang="en-US" sz="2000" b="1" i="0" dirty="0" smtClean="0">
                <a:solidFill>
                  <a:schemeClr val="bg2"/>
                </a:solidFill>
                <a:effectLst/>
                <a:latin typeface="Calibri" panose="020F0502020204030204" pitchFamily="34" charset="0"/>
              </a:rPr>
              <a:t>Ferrous-metal valve caps may interfere with the electronics, so stick with OEM-style plastic valve-stem caps.</a:t>
            </a:r>
            <a:endParaRPr lang="en-US" sz="2000" b="1" dirty="0">
              <a:solidFill>
                <a:schemeClr val="bg2"/>
              </a:solidFill>
              <a:latin typeface="Calibri" panose="020F0502020204030204" pitchFamily="34" charset="0"/>
            </a:endParaRPr>
          </a:p>
        </p:txBody>
      </p:sp>
      <p:pic>
        <p:nvPicPr>
          <p:cNvPr id="5" name="yPSRN6ZiTAA"/>
          <p:cNvPicPr>
            <a:picLocks noRot="1" noChangeAspect="1"/>
          </p:cNvPicPr>
          <p:nvPr>
            <a:videoFile r:link="rId1"/>
          </p:nvPr>
        </p:nvPicPr>
        <p:blipFill>
          <a:blip r:embed="rId5"/>
          <a:stretch>
            <a:fillRect/>
          </a:stretch>
        </p:blipFill>
        <p:spPr>
          <a:xfrm>
            <a:off x="4419600" y="4095540"/>
            <a:ext cx="4572000" cy="2571750"/>
          </a:xfrm>
          <a:prstGeom prst="rect">
            <a:avLst/>
          </a:prstGeom>
          <a:ln>
            <a:solidFill>
              <a:schemeClr val="tx1"/>
            </a:solidFill>
          </a:ln>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381000"/>
            <a:ext cx="8229600" cy="457200"/>
          </a:xfrm>
        </p:spPr>
        <p:txBody>
          <a:bodyPr/>
          <a:lstStyle/>
          <a:p>
            <a:pPr eaLnBrk="1" hangingPunct="1">
              <a:defRPr/>
            </a:pPr>
            <a:r>
              <a:rPr lang="en-CA" sz="2400" dirty="0" smtClean="0">
                <a:solidFill>
                  <a:schemeClr val="tx1"/>
                </a:solidFill>
              </a:rPr>
              <a:t>Why have TPMS?</a:t>
            </a:r>
          </a:p>
        </p:txBody>
      </p:sp>
      <p:sp>
        <p:nvSpPr>
          <p:cNvPr id="26627" name="Content Placeholder 2"/>
          <p:cNvSpPr>
            <a:spLocks noGrp="1"/>
          </p:cNvSpPr>
          <p:nvPr>
            <p:ph idx="1"/>
          </p:nvPr>
        </p:nvSpPr>
        <p:spPr>
          <a:xfrm>
            <a:off x="0" y="1219200"/>
            <a:ext cx="8991600" cy="3641725"/>
          </a:xfrm>
        </p:spPr>
        <p:txBody>
          <a:bodyPr/>
          <a:lstStyle/>
          <a:p>
            <a:pPr eaLnBrk="1" hangingPunct="1">
              <a:defRPr/>
            </a:pPr>
            <a:r>
              <a:rPr lang="en-CA" sz="2000" dirty="0" smtClean="0"/>
              <a:t>tire pressure issues = 23,000 accidents and over 500 deaths annually</a:t>
            </a:r>
          </a:p>
          <a:p>
            <a:pPr eaLnBrk="1" hangingPunct="1">
              <a:defRPr/>
            </a:pPr>
            <a:endParaRPr lang="en-CA" sz="2000" dirty="0" smtClean="0"/>
          </a:p>
          <a:p>
            <a:pPr eaLnBrk="1" hangingPunct="1">
              <a:defRPr/>
            </a:pPr>
            <a:r>
              <a:rPr lang="en-CA" sz="2000" dirty="0" smtClean="0"/>
              <a:t>correct tire PSI = </a:t>
            </a:r>
            <a:r>
              <a:rPr lang="en-CA" sz="2000" dirty="0" smtClean="0"/>
              <a:t>would save </a:t>
            </a:r>
            <a:r>
              <a:rPr lang="en-CA" sz="2000" dirty="0" smtClean="0"/>
              <a:t>15 million liters of fuel per day (in North America)</a:t>
            </a:r>
          </a:p>
          <a:p>
            <a:pPr eaLnBrk="1" hangingPunct="1">
              <a:defRPr/>
            </a:pPr>
            <a:endParaRPr lang="en-CA" sz="2000" dirty="0" smtClean="0"/>
          </a:p>
          <a:p>
            <a:pPr eaLnBrk="1" hangingPunct="1">
              <a:defRPr/>
            </a:pPr>
            <a:r>
              <a:rPr lang="en-CA" sz="2000" dirty="0" smtClean="0"/>
              <a:t>27% of cars and 33% of light trucks have one or more tires substantially under-inflated</a:t>
            </a:r>
          </a:p>
          <a:p>
            <a:pPr eaLnBrk="1" hangingPunct="1">
              <a:defRPr/>
            </a:pPr>
            <a:endParaRPr lang="en-CA" dirty="0" smtClean="0"/>
          </a:p>
        </p:txBody>
      </p:sp>
      <p:sp>
        <p:nvSpPr>
          <p:cNvPr id="5" name="Title 1"/>
          <p:cNvSpPr txBox="1">
            <a:spLocks/>
          </p:cNvSpPr>
          <p:nvPr/>
        </p:nvSpPr>
        <p:spPr bwMode="auto">
          <a:xfrm>
            <a:off x="457200" y="3810000"/>
            <a:ext cx="8229600" cy="457200"/>
          </a:xfrm>
          <a:prstGeom prst="rect">
            <a:avLst/>
          </a:prstGeom>
          <a:noFill/>
          <a:ln w="9525">
            <a:noFill/>
            <a:miter lim="800000"/>
            <a:headEnd/>
            <a:tailEnd/>
          </a:ln>
          <a:effectLst/>
        </p:spPr>
        <p:txBody>
          <a:bodyPr anchor="ctr"/>
          <a:lstStyle>
            <a:lvl1pPr algn="ctr" rtl="0" fontAlgn="base">
              <a:spcBef>
                <a:spcPct val="0"/>
              </a:spcBef>
              <a:spcAft>
                <a:spcPct val="0"/>
              </a:spcAft>
              <a:defRPr sz="2000" b="1">
                <a:solidFill>
                  <a:srgbClr val="FFFFFF"/>
                </a:solidFill>
                <a:effectLst>
                  <a:outerShdw blurRad="38100" dist="38100" dir="2700000" algn="tl">
                    <a:srgbClr val="000000"/>
                  </a:outerShdw>
                </a:effectLst>
                <a:latin typeface="Calibri" pitchFamily="34" charset="0"/>
                <a:ea typeface="+mj-ea"/>
                <a:cs typeface="+mj-cs"/>
              </a:defRPr>
            </a:lvl1pPr>
            <a:lvl2pPr algn="ctr" rtl="0" fontAlgn="base">
              <a:spcBef>
                <a:spcPct val="0"/>
              </a:spcBef>
              <a:spcAft>
                <a:spcPct val="0"/>
              </a:spcAft>
              <a:defRPr sz="2000" b="1">
                <a:solidFill>
                  <a:srgbClr val="FFFFFF"/>
                </a:solidFill>
                <a:effectLst>
                  <a:outerShdw blurRad="38100" dist="38100" dir="2700000" algn="tl">
                    <a:srgbClr val="000000"/>
                  </a:outerShdw>
                </a:effectLst>
                <a:latin typeface="Verdana" pitchFamily="34" charset="0"/>
              </a:defRPr>
            </a:lvl2pPr>
            <a:lvl3pPr algn="ctr" rtl="0" fontAlgn="base">
              <a:spcBef>
                <a:spcPct val="0"/>
              </a:spcBef>
              <a:spcAft>
                <a:spcPct val="0"/>
              </a:spcAft>
              <a:defRPr sz="2000" b="1">
                <a:solidFill>
                  <a:srgbClr val="FFFFFF"/>
                </a:solidFill>
                <a:effectLst>
                  <a:outerShdw blurRad="38100" dist="38100" dir="2700000" algn="tl">
                    <a:srgbClr val="000000"/>
                  </a:outerShdw>
                </a:effectLst>
                <a:latin typeface="Verdana" pitchFamily="34" charset="0"/>
              </a:defRPr>
            </a:lvl3pPr>
            <a:lvl4pPr algn="ctr" rtl="0" fontAlgn="base">
              <a:spcBef>
                <a:spcPct val="0"/>
              </a:spcBef>
              <a:spcAft>
                <a:spcPct val="0"/>
              </a:spcAft>
              <a:defRPr sz="2000" b="1">
                <a:solidFill>
                  <a:srgbClr val="FFFFFF"/>
                </a:solidFill>
                <a:effectLst>
                  <a:outerShdw blurRad="38100" dist="38100" dir="2700000" algn="tl">
                    <a:srgbClr val="000000"/>
                  </a:outerShdw>
                </a:effectLst>
                <a:latin typeface="Verdana" pitchFamily="34" charset="0"/>
              </a:defRPr>
            </a:lvl4pPr>
            <a:lvl5pPr algn="ctr" rtl="0" fontAlgn="base">
              <a:spcBef>
                <a:spcPct val="0"/>
              </a:spcBef>
              <a:spcAft>
                <a:spcPct val="0"/>
              </a:spcAft>
              <a:defRPr sz="2000" b="1">
                <a:solidFill>
                  <a:srgbClr val="FFFFFF"/>
                </a:solidFill>
                <a:effectLst>
                  <a:outerShdw blurRad="38100" dist="38100" dir="2700000" algn="tl">
                    <a:srgbClr val="000000"/>
                  </a:outerShdw>
                </a:effectLst>
                <a:latin typeface="Verdana" pitchFamily="34" charset="0"/>
              </a:defRPr>
            </a:lvl5pPr>
            <a:lvl6pPr marL="457200" algn="ctr" rtl="0" eaLnBrk="1" fontAlgn="base" hangingPunct="1">
              <a:spcBef>
                <a:spcPct val="0"/>
              </a:spcBef>
              <a:spcAft>
                <a:spcPct val="0"/>
              </a:spcAft>
              <a:defRPr sz="2000" b="1">
                <a:solidFill>
                  <a:srgbClr val="FFFFFF"/>
                </a:solidFill>
                <a:effectLst>
                  <a:outerShdw blurRad="38100" dist="38100" dir="2700000" algn="tl">
                    <a:srgbClr val="000000"/>
                  </a:outerShdw>
                </a:effectLst>
                <a:latin typeface="Verdana" pitchFamily="34" charset="0"/>
              </a:defRPr>
            </a:lvl6pPr>
            <a:lvl7pPr marL="914400" algn="ctr" rtl="0" eaLnBrk="1" fontAlgn="base" hangingPunct="1">
              <a:spcBef>
                <a:spcPct val="0"/>
              </a:spcBef>
              <a:spcAft>
                <a:spcPct val="0"/>
              </a:spcAft>
              <a:defRPr sz="2000" b="1">
                <a:solidFill>
                  <a:srgbClr val="FFFFFF"/>
                </a:solidFill>
                <a:effectLst>
                  <a:outerShdw blurRad="38100" dist="38100" dir="2700000" algn="tl">
                    <a:srgbClr val="000000"/>
                  </a:outerShdw>
                </a:effectLst>
                <a:latin typeface="Verdana" pitchFamily="34" charset="0"/>
              </a:defRPr>
            </a:lvl7pPr>
            <a:lvl8pPr marL="1371600" algn="ctr" rtl="0" eaLnBrk="1" fontAlgn="base" hangingPunct="1">
              <a:spcBef>
                <a:spcPct val="0"/>
              </a:spcBef>
              <a:spcAft>
                <a:spcPct val="0"/>
              </a:spcAft>
              <a:defRPr sz="2000" b="1">
                <a:solidFill>
                  <a:srgbClr val="FFFFFF"/>
                </a:solidFill>
                <a:effectLst>
                  <a:outerShdw blurRad="38100" dist="38100" dir="2700000" algn="tl">
                    <a:srgbClr val="000000"/>
                  </a:outerShdw>
                </a:effectLst>
                <a:latin typeface="Verdana" pitchFamily="34" charset="0"/>
              </a:defRPr>
            </a:lvl8pPr>
            <a:lvl9pPr marL="1828800" algn="ctr" rtl="0" eaLnBrk="1" fontAlgn="base" hangingPunct="1">
              <a:spcBef>
                <a:spcPct val="0"/>
              </a:spcBef>
              <a:spcAft>
                <a:spcPct val="0"/>
              </a:spcAft>
              <a:defRPr sz="2000" b="1">
                <a:solidFill>
                  <a:srgbClr val="FFFFFF"/>
                </a:solidFill>
                <a:effectLst>
                  <a:outerShdw blurRad="38100" dist="38100" dir="2700000" algn="tl">
                    <a:srgbClr val="000000"/>
                  </a:outerShdw>
                </a:effectLst>
                <a:latin typeface="Verdana" pitchFamily="34" charset="0"/>
              </a:defRPr>
            </a:lvl9pPr>
          </a:lstStyle>
          <a:p>
            <a:pPr>
              <a:defRPr/>
            </a:pPr>
            <a:r>
              <a:rPr lang="en-CA" sz="2400" dirty="0" smtClean="0">
                <a:solidFill>
                  <a:schemeClr val="tx1"/>
                </a:solidFill>
              </a:rPr>
              <a:t>Does this vehicle have a TPMS?</a:t>
            </a:r>
          </a:p>
        </p:txBody>
      </p:sp>
      <p:pic>
        <p:nvPicPr>
          <p:cNvPr id="22533" name="Picture 6" descr="http://www.tpmsdirect.com/v/vspfiles/assets/images/warning%20light%20das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1375" y="4495800"/>
            <a:ext cx="2381250" cy="1790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534" name="Right Arrow 1"/>
          <p:cNvSpPr>
            <a:spLocks noChangeArrowheads="1"/>
          </p:cNvSpPr>
          <p:nvPr/>
        </p:nvSpPr>
        <p:spPr bwMode="auto">
          <a:xfrm>
            <a:off x="1295400" y="5334000"/>
            <a:ext cx="3048000" cy="323850"/>
          </a:xfrm>
          <a:prstGeom prst="rightArrow">
            <a:avLst>
              <a:gd name="adj1" fmla="val 50000"/>
              <a:gd name="adj2" fmla="val 49978"/>
            </a:avLst>
          </a:prstGeom>
          <a:solidFill>
            <a:srgbClr val="FFFF00"/>
          </a:solidFill>
          <a:ln w="9525" algn="ctr">
            <a:solidFill>
              <a:schemeClr val="bg2"/>
            </a:solidFill>
            <a:round/>
            <a:headEnd/>
            <a:tailEnd/>
          </a:ln>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sz="1800">
              <a:latin typeface="Garamond" panose="02020404030301010803"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662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662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662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418" name="Title 1"/>
          <p:cNvSpPr>
            <a:spLocks noGrp="1"/>
          </p:cNvSpPr>
          <p:nvPr>
            <p:ph type="title"/>
          </p:nvPr>
        </p:nvSpPr>
        <p:spPr>
          <a:xfrm>
            <a:off x="457200" y="152400"/>
            <a:ext cx="8229600" cy="457200"/>
          </a:xfrm>
        </p:spPr>
        <p:txBody>
          <a:bodyPr/>
          <a:lstStyle/>
          <a:p>
            <a:pPr eaLnBrk="1" hangingPunct="1">
              <a:defRPr/>
            </a:pPr>
            <a:r>
              <a:rPr lang="en-CA" sz="2400" dirty="0" smtClean="0"/>
              <a:t>TPMS Diagnosis</a:t>
            </a:r>
          </a:p>
        </p:txBody>
      </p:sp>
      <p:sp>
        <p:nvSpPr>
          <p:cNvPr id="3" name="Content Placeholder 2"/>
          <p:cNvSpPr>
            <a:spLocks noGrp="1"/>
          </p:cNvSpPr>
          <p:nvPr>
            <p:ph idx="1"/>
          </p:nvPr>
        </p:nvSpPr>
        <p:spPr>
          <a:xfrm>
            <a:off x="533400" y="1295400"/>
            <a:ext cx="8382000" cy="5105400"/>
          </a:xfrm>
        </p:spPr>
        <p:txBody>
          <a:bodyPr/>
          <a:lstStyle/>
          <a:p>
            <a:pPr eaLnBrk="1" hangingPunct="1">
              <a:buFont typeface="Monotype Sorts" pitchFamily="2" charset="2"/>
              <a:buNone/>
              <a:defRPr/>
            </a:pPr>
            <a:r>
              <a:rPr lang="en-CA" sz="2200" dirty="0" smtClean="0">
                <a:solidFill>
                  <a:schemeClr val="tx1"/>
                </a:solidFill>
              </a:rPr>
              <a:t>What is the first step in TPMS Diagnosis?</a:t>
            </a:r>
          </a:p>
          <a:p>
            <a:pPr eaLnBrk="1" hangingPunct="1">
              <a:defRPr/>
            </a:pPr>
            <a:r>
              <a:rPr lang="en-CA" sz="2200" dirty="0"/>
              <a:t>v</a:t>
            </a:r>
            <a:r>
              <a:rPr lang="en-CA" sz="2200" dirty="0" smtClean="0"/>
              <a:t>erify tire pressure</a:t>
            </a:r>
          </a:p>
          <a:p>
            <a:pPr eaLnBrk="1" hangingPunct="1">
              <a:buFont typeface="Monotype Sorts" pitchFamily="2" charset="2"/>
              <a:buNone/>
              <a:defRPr/>
            </a:pPr>
            <a:endParaRPr lang="en-CA" sz="2200" dirty="0" smtClean="0">
              <a:solidFill>
                <a:schemeClr val="tx1"/>
              </a:solidFill>
            </a:endParaRPr>
          </a:p>
          <a:p>
            <a:pPr eaLnBrk="1" hangingPunct="1">
              <a:buFont typeface="Monotype Sorts" pitchFamily="2" charset="2"/>
              <a:buNone/>
              <a:defRPr/>
            </a:pPr>
            <a:r>
              <a:rPr lang="en-CA" sz="2200" dirty="0" smtClean="0">
                <a:solidFill>
                  <a:schemeClr val="tx1"/>
                </a:solidFill>
              </a:rPr>
              <a:t>What would be the next logical step?</a:t>
            </a:r>
          </a:p>
          <a:p>
            <a:pPr eaLnBrk="1" hangingPunct="1">
              <a:defRPr/>
            </a:pPr>
            <a:r>
              <a:rPr lang="en-CA" sz="2200" dirty="0"/>
              <a:t>t</a:t>
            </a:r>
            <a:r>
              <a:rPr lang="en-CA" sz="2200" dirty="0" smtClean="0"/>
              <a:t>ry to read sensor data with activation tool.</a:t>
            </a:r>
          </a:p>
          <a:p>
            <a:pPr eaLnBrk="1" hangingPunct="1">
              <a:buFont typeface="Monotype Sorts" pitchFamily="2" charset="2"/>
              <a:buNone/>
              <a:defRPr/>
            </a:pPr>
            <a:endParaRPr lang="en-CA" sz="2200" dirty="0" smtClean="0">
              <a:solidFill>
                <a:schemeClr val="tx1"/>
              </a:solidFill>
            </a:endParaRPr>
          </a:p>
          <a:p>
            <a:pPr eaLnBrk="1" hangingPunct="1">
              <a:buFont typeface="Monotype Sorts" pitchFamily="2" charset="2"/>
              <a:buNone/>
              <a:defRPr/>
            </a:pPr>
            <a:r>
              <a:rPr lang="en-CA" sz="2200" dirty="0" smtClean="0">
                <a:solidFill>
                  <a:schemeClr val="tx1"/>
                </a:solidFill>
              </a:rPr>
              <a:t>How do you know if the vehicle is TPMS equipped?</a:t>
            </a:r>
          </a:p>
          <a:p>
            <a:pPr eaLnBrk="1" hangingPunct="1">
              <a:defRPr/>
            </a:pPr>
            <a:r>
              <a:rPr lang="en-CA" sz="2200" dirty="0" smtClean="0"/>
              <a:t>TPMS indicator on dash when key cycled</a:t>
            </a:r>
          </a:p>
          <a:p>
            <a:pPr marL="0" indent="0" eaLnBrk="1" hangingPunct="1">
              <a:buFontTx/>
              <a:buNone/>
              <a:defRPr/>
            </a:pPr>
            <a:endParaRPr lang="en-CA" sz="2400" dirty="0" smtClean="0">
              <a:solidFill>
                <a:schemeClr val="tx1"/>
              </a:solidFill>
            </a:endParaRPr>
          </a:p>
          <a:p>
            <a:pPr marL="0" indent="0" eaLnBrk="1" hangingPunct="1">
              <a:buFontTx/>
              <a:buNone/>
              <a:defRPr/>
            </a:pPr>
            <a:r>
              <a:rPr lang="en-CA" sz="2400" dirty="0" smtClean="0">
                <a:solidFill>
                  <a:schemeClr val="tx1"/>
                </a:solidFill>
              </a:rPr>
              <a:t>Once </a:t>
            </a:r>
            <a:r>
              <a:rPr lang="en-CA" sz="2400" dirty="0">
                <a:solidFill>
                  <a:schemeClr val="tx1"/>
                </a:solidFill>
              </a:rPr>
              <a:t>initial inspection has been completed, further diagnosis may include scan tool and </a:t>
            </a:r>
            <a:r>
              <a:rPr lang="en-CA" sz="2400" dirty="0" smtClean="0">
                <a:solidFill>
                  <a:schemeClr val="tx1"/>
                </a:solidFill>
              </a:rPr>
              <a:t>pinpoint </a:t>
            </a:r>
            <a:r>
              <a:rPr lang="en-CA" sz="2400" dirty="0">
                <a:solidFill>
                  <a:schemeClr val="tx1"/>
                </a:solidFill>
              </a:rPr>
              <a:t>diagnostic steps.</a:t>
            </a:r>
          </a:p>
          <a:p>
            <a:pPr eaLnBrk="1" hangingPunct="1">
              <a:defRPr/>
            </a:pPr>
            <a:endParaRPr lang="en-CA" sz="2200" dirty="0" smtClean="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pPr eaLnBrk="1" hangingPunct="1">
              <a:defRPr/>
            </a:pPr>
            <a:r>
              <a:rPr lang="en-CA" sz="2400" dirty="0" smtClean="0"/>
              <a:t>TPMS Diagnosis – RFI Interference</a:t>
            </a:r>
          </a:p>
        </p:txBody>
      </p:sp>
      <p:sp>
        <p:nvSpPr>
          <p:cNvPr id="62467" name="Content Placeholder 2"/>
          <p:cNvSpPr>
            <a:spLocks noGrp="1"/>
          </p:cNvSpPr>
          <p:nvPr>
            <p:ph idx="1"/>
          </p:nvPr>
        </p:nvSpPr>
        <p:spPr>
          <a:xfrm>
            <a:off x="152400" y="838200"/>
            <a:ext cx="9144000" cy="5791200"/>
          </a:xfrm>
        </p:spPr>
        <p:txBody>
          <a:bodyPr/>
          <a:lstStyle/>
          <a:p>
            <a:pPr eaLnBrk="1" hangingPunct="1">
              <a:buFont typeface="Monotype Sorts" pitchFamily="2" charset="2"/>
              <a:buNone/>
              <a:defRPr/>
            </a:pPr>
            <a:r>
              <a:rPr lang="en-CA" sz="2200" dirty="0" smtClean="0"/>
              <a:t>Poor module </a:t>
            </a:r>
            <a:r>
              <a:rPr lang="en-CA" sz="2200" dirty="0"/>
              <a:t>g</a:t>
            </a:r>
            <a:r>
              <a:rPr lang="en-CA" sz="2200" dirty="0" smtClean="0"/>
              <a:t>round or alternator/ignition can cause RFI</a:t>
            </a:r>
          </a:p>
          <a:p>
            <a:pPr eaLnBrk="1" hangingPunct="1">
              <a:buFont typeface="Monotype Sorts" pitchFamily="2" charset="2"/>
              <a:buNone/>
              <a:defRPr/>
            </a:pPr>
            <a:r>
              <a:rPr lang="en-CA" sz="2200" dirty="0" smtClean="0"/>
              <a:t>Aftermarket  accessories that can cause external RFI:</a:t>
            </a:r>
          </a:p>
          <a:p>
            <a:pPr indent="168275" eaLnBrk="1" hangingPunct="1">
              <a:lnSpc>
                <a:spcPct val="150000"/>
              </a:lnSpc>
              <a:defRPr/>
            </a:pPr>
            <a:r>
              <a:rPr lang="en-CA" sz="2200" dirty="0" smtClean="0"/>
              <a:t> FM and CB radio transmitters</a:t>
            </a:r>
          </a:p>
          <a:p>
            <a:pPr indent="168275" eaLnBrk="1" hangingPunct="1">
              <a:lnSpc>
                <a:spcPct val="150000"/>
              </a:lnSpc>
              <a:defRPr/>
            </a:pPr>
            <a:r>
              <a:rPr lang="en-CA" sz="2200" dirty="0" smtClean="0"/>
              <a:t> </a:t>
            </a:r>
            <a:r>
              <a:rPr lang="en-CA" sz="2200" dirty="0"/>
              <a:t>c</a:t>
            </a:r>
            <a:r>
              <a:rPr lang="en-CA" sz="2200" dirty="0" smtClean="0"/>
              <a:t>ell </a:t>
            </a:r>
            <a:r>
              <a:rPr lang="en-CA" sz="2200" dirty="0"/>
              <a:t>p</a:t>
            </a:r>
            <a:r>
              <a:rPr lang="en-CA" sz="2200" dirty="0" smtClean="0"/>
              <a:t>hone</a:t>
            </a:r>
          </a:p>
          <a:p>
            <a:pPr indent="168275" eaLnBrk="1" hangingPunct="1">
              <a:lnSpc>
                <a:spcPct val="150000"/>
              </a:lnSpc>
              <a:defRPr/>
            </a:pPr>
            <a:r>
              <a:rPr lang="en-CA" sz="2200" dirty="0" smtClean="0"/>
              <a:t> AC - DC </a:t>
            </a:r>
            <a:r>
              <a:rPr lang="en-CA" sz="2200" dirty="0"/>
              <a:t>i</a:t>
            </a:r>
            <a:r>
              <a:rPr lang="en-CA" sz="2200" dirty="0" smtClean="0"/>
              <a:t>nverters</a:t>
            </a:r>
          </a:p>
          <a:p>
            <a:pPr indent="168275" eaLnBrk="1" hangingPunct="1">
              <a:lnSpc>
                <a:spcPct val="150000"/>
              </a:lnSpc>
              <a:defRPr/>
            </a:pPr>
            <a:r>
              <a:rPr lang="en-CA" sz="2200" dirty="0" smtClean="0"/>
              <a:t> video equipment</a:t>
            </a:r>
          </a:p>
          <a:p>
            <a:pPr indent="168275" eaLnBrk="1" hangingPunct="1">
              <a:lnSpc>
                <a:spcPct val="150000"/>
              </a:lnSpc>
              <a:defRPr/>
            </a:pPr>
            <a:r>
              <a:rPr lang="en-CA" sz="2200" dirty="0" smtClean="0"/>
              <a:t> </a:t>
            </a:r>
            <a:r>
              <a:rPr lang="en-CA" sz="2200" dirty="0"/>
              <a:t>a</a:t>
            </a:r>
            <a:r>
              <a:rPr lang="en-CA" sz="2200" dirty="0" smtClean="0"/>
              <a:t>larm </a:t>
            </a:r>
            <a:r>
              <a:rPr lang="en-CA" sz="2200" dirty="0"/>
              <a:t>s</a:t>
            </a:r>
            <a:r>
              <a:rPr lang="en-CA" sz="2200" dirty="0" smtClean="0"/>
              <a:t>ystems</a:t>
            </a:r>
          </a:p>
          <a:p>
            <a:pPr indent="168275" eaLnBrk="1" hangingPunct="1">
              <a:lnSpc>
                <a:spcPct val="150000"/>
              </a:lnSpc>
              <a:defRPr/>
            </a:pPr>
            <a:r>
              <a:rPr lang="en-CA" sz="2200" dirty="0" smtClean="0"/>
              <a:t> electric motors</a:t>
            </a:r>
          </a:p>
        </p:txBody>
      </p:sp>
      <p:pic>
        <p:nvPicPr>
          <p:cNvPr id="48132" name="Picture 2" descr="C:\Documents and Settings\Administrator\My Documents\My Pictures\Microsoft Clip Organizer\j04387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438400"/>
            <a:ext cx="3284538" cy="2362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pPr eaLnBrk="1" hangingPunct="1">
              <a:defRPr/>
            </a:pPr>
            <a:r>
              <a:rPr lang="en-CA" sz="2400" dirty="0" smtClean="0"/>
              <a:t>TPMS Diagnosis Tips</a:t>
            </a:r>
          </a:p>
        </p:txBody>
      </p:sp>
      <p:sp>
        <p:nvSpPr>
          <p:cNvPr id="65539" name="Content Placeholder 2"/>
          <p:cNvSpPr>
            <a:spLocks noGrp="1"/>
          </p:cNvSpPr>
          <p:nvPr>
            <p:ph idx="1"/>
          </p:nvPr>
        </p:nvSpPr>
        <p:spPr>
          <a:xfrm>
            <a:off x="381000" y="838200"/>
            <a:ext cx="9144000" cy="5791200"/>
          </a:xfrm>
        </p:spPr>
        <p:txBody>
          <a:bodyPr/>
          <a:lstStyle/>
          <a:p>
            <a:pPr eaLnBrk="1" hangingPunct="1">
              <a:lnSpc>
                <a:spcPct val="150000"/>
              </a:lnSpc>
              <a:defRPr/>
            </a:pPr>
            <a:r>
              <a:rPr lang="en-CA" sz="2200" dirty="0" smtClean="0"/>
              <a:t>check for system or sensor faults</a:t>
            </a:r>
          </a:p>
          <a:p>
            <a:pPr eaLnBrk="1" hangingPunct="1">
              <a:lnSpc>
                <a:spcPct val="150000"/>
              </a:lnSpc>
              <a:defRPr/>
            </a:pPr>
            <a:r>
              <a:rPr lang="en-CA" sz="2200" dirty="0"/>
              <a:t>t</a:t>
            </a:r>
            <a:r>
              <a:rPr lang="en-CA" sz="2200" dirty="0" smtClean="0"/>
              <a:t>ry known good sensors</a:t>
            </a:r>
          </a:p>
          <a:p>
            <a:pPr eaLnBrk="1" hangingPunct="1">
              <a:lnSpc>
                <a:spcPct val="150000"/>
              </a:lnSpc>
              <a:defRPr/>
            </a:pPr>
            <a:r>
              <a:rPr lang="en-CA" sz="2200" dirty="0" smtClean="0"/>
              <a:t>rotate wheels – to see if problem follows sensor</a:t>
            </a:r>
          </a:p>
          <a:p>
            <a:pPr eaLnBrk="1" hangingPunct="1">
              <a:lnSpc>
                <a:spcPct val="150000"/>
              </a:lnSpc>
              <a:defRPr/>
            </a:pPr>
            <a:r>
              <a:rPr lang="en-CA" sz="2200" dirty="0"/>
              <a:t>c</a:t>
            </a:r>
            <a:r>
              <a:rPr lang="en-CA" sz="2200" dirty="0" smtClean="0"/>
              <a:t>heck for </a:t>
            </a:r>
            <a:r>
              <a:rPr lang="en-CA" sz="2200" dirty="0"/>
              <a:t>s</a:t>
            </a:r>
            <a:r>
              <a:rPr lang="en-CA" sz="2200" dirty="0" smtClean="0"/>
              <a:t>tored events in memory</a:t>
            </a: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78" name="Title 1"/>
          <p:cNvSpPr>
            <a:spLocks noGrp="1"/>
          </p:cNvSpPr>
          <p:nvPr>
            <p:ph type="title"/>
          </p:nvPr>
        </p:nvSpPr>
        <p:spPr>
          <a:xfrm rot="5400000">
            <a:off x="4495800" y="2895600"/>
            <a:ext cx="8229600" cy="1066800"/>
          </a:xfrm>
        </p:spPr>
        <p:txBody>
          <a:bodyPr/>
          <a:lstStyle/>
          <a:p>
            <a:r>
              <a:rPr lang="en-CA" altLang="en-US" sz="3600" smtClean="0">
                <a:solidFill>
                  <a:srgbClr val="FF0000"/>
                </a:solidFill>
              </a:rPr>
              <a:t>Review #1</a:t>
            </a:r>
          </a:p>
        </p:txBody>
      </p:sp>
      <p:sp>
        <p:nvSpPr>
          <p:cNvPr id="3" name="Content Placeholder 2"/>
          <p:cNvSpPr>
            <a:spLocks noGrp="1"/>
          </p:cNvSpPr>
          <p:nvPr>
            <p:ph sz="half" idx="1"/>
          </p:nvPr>
        </p:nvSpPr>
        <p:spPr>
          <a:xfrm rot="5400000">
            <a:off x="1066800" y="-609600"/>
            <a:ext cx="6172200" cy="8305800"/>
          </a:xfrm>
        </p:spPr>
        <p:txBody>
          <a:bodyPr/>
          <a:lstStyle/>
          <a:p>
            <a:pPr marL="457200" indent="-457200">
              <a:buFont typeface="+mj-lt"/>
              <a:buAutoNum type="arabicPeriod"/>
              <a:defRPr/>
            </a:pPr>
            <a:r>
              <a:rPr lang="en-CA" sz="1400" dirty="0" smtClean="0"/>
              <a:t>Why have TPMS?</a:t>
            </a:r>
          </a:p>
          <a:p>
            <a:pPr marL="457200" indent="-457200">
              <a:buFont typeface="+mj-lt"/>
              <a:buAutoNum type="arabicPeriod"/>
              <a:defRPr/>
            </a:pPr>
            <a:endParaRPr lang="en-CA" sz="1400" dirty="0" smtClean="0"/>
          </a:p>
          <a:p>
            <a:pPr marL="457200" indent="-457200">
              <a:buFont typeface="Arial" charset="0"/>
              <a:buNone/>
              <a:defRPr/>
            </a:pPr>
            <a:endParaRPr lang="en-CA" sz="1400" dirty="0" smtClean="0"/>
          </a:p>
          <a:p>
            <a:pPr marL="457200" indent="-457200">
              <a:buFont typeface="Arial" charset="0"/>
              <a:buNone/>
              <a:defRPr/>
            </a:pPr>
            <a:endParaRPr lang="en-CA" sz="1400" dirty="0" smtClean="0"/>
          </a:p>
          <a:p>
            <a:pPr marL="457200" indent="-457200">
              <a:buFont typeface="+mj-lt"/>
              <a:buAutoNum type="arabicPeriod"/>
              <a:defRPr/>
            </a:pPr>
            <a:r>
              <a:rPr lang="en-CA" sz="1400" dirty="0" smtClean="0"/>
              <a:t>What is the TREAD Act?</a:t>
            </a:r>
          </a:p>
          <a:p>
            <a:pPr marL="457200" indent="-457200">
              <a:buFont typeface="+mj-lt"/>
              <a:buAutoNum type="arabicPeriod"/>
              <a:defRPr/>
            </a:pPr>
            <a:endParaRPr lang="en-CA" sz="1400" dirty="0" smtClean="0"/>
          </a:p>
          <a:p>
            <a:pPr marL="457200" indent="-457200">
              <a:buFont typeface="+mj-lt"/>
              <a:buAutoNum type="arabicPeriod"/>
              <a:defRPr/>
            </a:pPr>
            <a:endParaRPr lang="en-CA" sz="1400" dirty="0" smtClean="0"/>
          </a:p>
          <a:p>
            <a:pPr marL="457200" indent="-457200">
              <a:buFont typeface="+mj-lt"/>
              <a:buAutoNum type="arabicPeriod"/>
              <a:defRPr/>
            </a:pPr>
            <a:endParaRPr lang="en-CA" sz="1400" dirty="0" smtClean="0"/>
          </a:p>
          <a:p>
            <a:pPr marL="457200" indent="-457200">
              <a:buFont typeface="+mj-lt"/>
              <a:buAutoNum type="arabicPeriod"/>
              <a:defRPr/>
            </a:pPr>
            <a:r>
              <a:rPr lang="en-CA" sz="1400" dirty="0" smtClean="0"/>
              <a:t>What is different between Direct and Indirect TPMS?</a:t>
            </a:r>
          </a:p>
          <a:p>
            <a:pPr marL="457200" indent="-457200">
              <a:buFont typeface="+mj-lt"/>
              <a:buAutoNum type="arabicPeriod"/>
              <a:defRPr/>
            </a:pPr>
            <a:endParaRPr lang="en-CA" sz="1400" dirty="0" smtClean="0"/>
          </a:p>
          <a:p>
            <a:pPr marL="457200" indent="-457200">
              <a:buFont typeface="+mj-lt"/>
              <a:buAutoNum type="arabicPeriod"/>
              <a:defRPr/>
            </a:pPr>
            <a:endParaRPr lang="en-CA" sz="1400" dirty="0" smtClean="0"/>
          </a:p>
          <a:p>
            <a:pPr marL="457200" indent="-457200">
              <a:buFont typeface="+mj-lt"/>
              <a:buAutoNum type="arabicPeriod"/>
              <a:defRPr/>
            </a:pPr>
            <a:endParaRPr lang="en-CA" sz="1400" dirty="0" smtClean="0"/>
          </a:p>
          <a:p>
            <a:pPr marL="457200" indent="-457200">
              <a:buFont typeface="+mj-lt"/>
              <a:buAutoNum type="arabicPeriod"/>
              <a:defRPr/>
            </a:pPr>
            <a:r>
              <a:rPr lang="en-CA" sz="1400" dirty="0" smtClean="0"/>
              <a:t>What does a TPMS sensor do?</a:t>
            </a:r>
          </a:p>
          <a:p>
            <a:pPr marL="457200" indent="-457200">
              <a:buFont typeface="+mj-lt"/>
              <a:buAutoNum type="arabicPeriod"/>
              <a:defRPr/>
            </a:pPr>
            <a:endParaRPr lang="en-CA" sz="1400" dirty="0" smtClean="0"/>
          </a:p>
          <a:p>
            <a:pPr marL="457200" indent="-457200">
              <a:buFont typeface="+mj-lt"/>
              <a:buAutoNum type="arabicPeriod"/>
              <a:defRPr/>
            </a:pPr>
            <a:endParaRPr lang="en-CA" sz="1400" dirty="0" smtClean="0"/>
          </a:p>
          <a:p>
            <a:pPr marL="457200" indent="-457200">
              <a:buFont typeface="+mj-lt"/>
              <a:buAutoNum type="arabicPeriod"/>
              <a:defRPr/>
            </a:pPr>
            <a:endParaRPr lang="en-CA" sz="1400" dirty="0" smtClean="0"/>
          </a:p>
          <a:p>
            <a:pPr marL="457200" indent="-457200">
              <a:buFont typeface="+mj-lt"/>
              <a:buAutoNum type="arabicPeriod"/>
              <a:defRPr/>
            </a:pPr>
            <a:r>
              <a:rPr lang="en-CA" sz="1400" dirty="0" smtClean="0"/>
              <a:t>What is “Relearn”?</a:t>
            </a:r>
          </a:p>
          <a:p>
            <a:pPr marL="457200" indent="-457200">
              <a:buFont typeface="+mj-lt"/>
              <a:buAutoNum type="arabicPeriod"/>
              <a:defRPr/>
            </a:pPr>
            <a:endParaRPr lang="en-CA" sz="1400" dirty="0" smtClean="0"/>
          </a:p>
          <a:p>
            <a:pPr marL="457200" indent="-457200">
              <a:buFont typeface="+mj-lt"/>
              <a:buAutoNum type="arabicPeriod"/>
              <a:defRPr/>
            </a:pPr>
            <a:endParaRPr lang="en-CA" sz="1400" dirty="0" smtClean="0"/>
          </a:p>
          <a:p>
            <a:pPr marL="457200" indent="-457200">
              <a:buFont typeface="+mj-lt"/>
              <a:buAutoNum type="arabicPeriod"/>
              <a:defRPr/>
            </a:pPr>
            <a:endParaRPr lang="en-CA" sz="1400" dirty="0" smtClean="0"/>
          </a:p>
          <a:p>
            <a:pPr marL="457200" indent="-457200">
              <a:buFont typeface="+mj-lt"/>
              <a:buAutoNum type="arabicPeriod"/>
              <a:defRPr/>
            </a:pPr>
            <a:endParaRPr lang="en-CA" sz="1400" dirty="0" smtClean="0"/>
          </a:p>
          <a:p>
            <a:pPr marL="457200" indent="-457200">
              <a:buFont typeface="+mj-lt"/>
              <a:buAutoNum type="arabicPeriod"/>
              <a:defRPr/>
            </a:pPr>
            <a:r>
              <a:rPr lang="en-CA" sz="1400" dirty="0" smtClean="0"/>
              <a:t>What are some ways of performing Relearn?</a:t>
            </a:r>
          </a:p>
          <a:p>
            <a:pPr marL="457200" indent="-457200">
              <a:buFont typeface="+mj-lt"/>
              <a:buAutoNum type="arabicPeriod"/>
              <a:defRPr/>
            </a:pPr>
            <a:endParaRPr lang="en-CA" sz="1400" dirty="0" smtClean="0"/>
          </a:p>
          <a:p>
            <a:pPr marL="457200" indent="-457200">
              <a:buFont typeface="+mj-lt"/>
              <a:buAutoNum type="arabicPeriod"/>
              <a:defRPr/>
            </a:pPr>
            <a:endParaRPr lang="en-CA" sz="1400" dirty="0" smtClean="0"/>
          </a:p>
          <a:p>
            <a:pPr marL="457200" indent="-457200">
              <a:buFont typeface="+mj-lt"/>
              <a:buAutoNum type="arabicPeriod"/>
              <a:defRPr/>
            </a:pPr>
            <a:endParaRPr lang="en-CA" sz="1400" dirty="0" smtClean="0"/>
          </a:p>
          <a:p>
            <a:pPr marL="457200" indent="-457200">
              <a:buFont typeface="+mj-lt"/>
              <a:buAutoNum type="arabicPeriod"/>
              <a:defRPr/>
            </a:pPr>
            <a:endParaRPr lang="en-CA" sz="1400" dirty="0" smtClean="0"/>
          </a:p>
          <a:p>
            <a:pPr marL="457200" indent="-457200">
              <a:buFont typeface="+mj-lt"/>
              <a:buAutoNum type="arabicPeriod"/>
              <a:defRPr/>
            </a:pPr>
            <a:r>
              <a:rPr lang="en-CA" sz="1400" dirty="0" smtClean="0"/>
              <a:t>What are some important concerns when  servicing with TPMS?</a:t>
            </a:r>
          </a:p>
          <a:p>
            <a:pPr marL="457200" indent="-457200">
              <a:buFont typeface="+mj-lt"/>
              <a:buAutoNum type="arabicPeriod"/>
              <a:defRPr/>
            </a:pPr>
            <a:endParaRPr lang="en-CA" sz="1400" dirty="0" smtClean="0"/>
          </a:p>
          <a:p>
            <a:pPr marL="457200" indent="-457200">
              <a:buFont typeface="Arial" charset="0"/>
              <a:buNone/>
              <a:defRPr/>
            </a:pPr>
            <a:endParaRPr lang="en-CA" sz="1400" dirty="0" smtClean="0"/>
          </a:p>
          <a:p>
            <a:pPr>
              <a:buFont typeface="Arial" charset="0"/>
              <a:buChar char="•"/>
              <a:defRPr/>
            </a:pPr>
            <a:endParaRPr lang="en-CA" sz="1400" dirty="0"/>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02" name="Title 1"/>
          <p:cNvSpPr>
            <a:spLocks noGrp="1"/>
          </p:cNvSpPr>
          <p:nvPr>
            <p:ph type="title"/>
          </p:nvPr>
        </p:nvSpPr>
        <p:spPr>
          <a:xfrm rot="5400000">
            <a:off x="4572000" y="2971800"/>
            <a:ext cx="8229600" cy="914400"/>
          </a:xfrm>
        </p:spPr>
        <p:txBody>
          <a:bodyPr/>
          <a:lstStyle/>
          <a:p>
            <a:r>
              <a:rPr lang="en-CA" altLang="en-US" sz="3600" smtClean="0">
                <a:solidFill>
                  <a:srgbClr val="FF0000"/>
                </a:solidFill>
              </a:rPr>
              <a:t>Review #2</a:t>
            </a:r>
          </a:p>
        </p:txBody>
      </p:sp>
      <p:sp>
        <p:nvSpPr>
          <p:cNvPr id="51203" name="Content Placeholder 2"/>
          <p:cNvSpPr>
            <a:spLocks noGrp="1"/>
          </p:cNvSpPr>
          <p:nvPr>
            <p:ph idx="1"/>
          </p:nvPr>
        </p:nvSpPr>
        <p:spPr>
          <a:xfrm rot="5400000">
            <a:off x="2720182" y="1166018"/>
            <a:ext cx="6858000" cy="4525963"/>
          </a:xfrm>
        </p:spPr>
        <p:txBody>
          <a:bodyPr/>
          <a:lstStyle/>
          <a:p>
            <a:pPr marL="514350" indent="-514350">
              <a:buFont typeface="Calibri" panose="020F0502020204030204" pitchFamily="34" charset="0"/>
              <a:buAutoNum type="arabicPeriod"/>
            </a:pPr>
            <a:r>
              <a:rPr lang="en-CA" altLang="en-US" sz="1400" smtClean="0"/>
              <a:t>Describe the tire mounting procedure for band style  and stem style TPMS sensors.</a:t>
            </a:r>
          </a:p>
          <a:p>
            <a:pPr marL="514350" indent="-514350">
              <a:buFont typeface="Calibri" panose="020F0502020204030204" pitchFamily="34" charset="0"/>
              <a:buAutoNum type="arabicPeriod"/>
            </a:pPr>
            <a:endParaRPr lang="en-CA" altLang="en-US" sz="1400" smtClean="0"/>
          </a:p>
          <a:p>
            <a:pPr marL="514350" indent="-514350">
              <a:buFont typeface="Calibri" panose="020F0502020204030204" pitchFamily="34" charset="0"/>
              <a:buAutoNum type="arabicPeriod"/>
            </a:pPr>
            <a:endParaRPr lang="en-CA" altLang="en-US" sz="1400" smtClean="0"/>
          </a:p>
          <a:p>
            <a:pPr marL="514350" indent="-514350">
              <a:buFont typeface="Calibri" panose="020F0502020204030204" pitchFamily="34" charset="0"/>
              <a:buAutoNum type="arabicPeriod"/>
            </a:pPr>
            <a:endParaRPr lang="en-CA" altLang="en-US" sz="1400" smtClean="0"/>
          </a:p>
          <a:p>
            <a:pPr marL="514350" indent="-514350">
              <a:buFont typeface="Calibri" panose="020F0502020204030204" pitchFamily="34" charset="0"/>
              <a:buAutoNum type="arabicPeriod"/>
            </a:pPr>
            <a:endParaRPr lang="en-CA" altLang="en-US" sz="1400" smtClean="0"/>
          </a:p>
          <a:p>
            <a:pPr marL="514350" indent="-514350">
              <a:buFont typeface="Calibri" panose="020F0502020204030204" pitchFamily="34" charset="0"/>
              <a:buAutoNum type="arabicPeriod"/>
            </a:pPr>
            <a:endParaRPr lang="en-CA" altLang="en-US" sz="1400" smtClean="0"/>
          </a:p>
          <a:p>
            <a:pPr marL="514350" indent="-514350">
              <a:buFont typeface="Calibri" panose="020F0502020204030204" pitchFamily="34" charset="0"/>
              <a:buAutoNum type="arabicPeriod"/>
            </a:pPr>
            <a:endParaRPr lang="en-CA" altLang="en-US" sz="1400" smtClean="0"/>
          </a:p>
          <a:p>
            <a:pPr marL="514350" indent="-514350">
              <a:buFont typeface="Calibri" panose="020F0502020204030204" pitchFamily="34" charset="0"/>
              <a:buAutoNum type="arabicPeriod"/>
            </a:pPr>
            <a:r>
              <a:rPr lang="en-CA" altLang="en-US" sz="1400" smtClean="0"/>
              <a:t>What can you perform with a TPMS activation tool?</a:t>
            </a:r>
          </a:p>
          <a:p>
            <a:pPr marL="514350" indent="-514350">
              <a:buFont typeface="Calibri" panose="020F0502020204030204" pitchFamily="34" charset="0"/>
              <a:buAutoNum type="arabicPeriod"/>
            </a:pPr>
            <a:endParaRPr lang="en-CA" altLang="en-US" sz="1400" smtClean="0"/>
          </a:p>
          <a:p>
            <a:pPr marL="514350" indent="-514350">
              <a:buFont typeface="Calibri" panose="020F0502020204030204" pitchFamily="34" charset="0"/>
              <a:buAutoNum type="arabicPeriod"/>
            </a:pPr>
            <a:endParaRPr lang="en-CA" altLang="en-US" sz="1400" smtClean="0"/>
          </a:p>
          <a:p>
            <a:pPr marL="514350" indent="-514350">
              <a:buFont typeface="Calibri" panose="020F0502020204030204" pitchFamily="34" charset="0"/>
              <a:buAutoNum type="arabicPeriod"/>
            </a:pPr>
            <a:endParaRPr lang="en-CA" altLang="en-US" sz="1400" smtClean="0"/>
          </a:p>
          <a:p>
            <a:pPr marL="514350" indent="-514350">
              <a:buFont typeface="Calibri" panose="020F0502020204030204" pitchFamily="34" charset="0"/>
              <a:buAutoNum type="arabicPeriod"/>
            </a:pPr>
            <a:endParaRPr lang="en-CA" altLang="en-US" sz="1400" smtClean="0"/>
          </a:p>
          <a:p>
            <a:pPr marL="514350" indent="-514350">
              <a:buFont typeface="Calibri" panose="020F0502020204030204" pitchFamily="34" charset="0"/>
              <a:buAutoNum type="arabicPeriod"/>
            </a:pPr>
            <a:endParaRPr lang="en-CA" altLang="en-US" sz="1400" smtClean="0"/>
          </a:p>
          <a:p>
            <a:pPr marL="514350" indent="-514350">
              <a:buFont typeface="Calibri" panose="020F0502020204030204" pitchFamily="34" charset="0"/>
              <a:buAutoNum type="arabicPeriod"/>
            </a:pPr>
            <a:r>
              <a:rPr lang="en-CA" altLang="en-US" sz="1400" smtClean="0"/>
              <a:t>What steps would you follow to perform a TPMS diagnosis?</a:t>
            </a:r>
          </a:p>
          <a:p>
            <a:pPr marL="514350" indent="-514350">
              <a:buFont typeface="Calibri" panose="020F0502020204030204" pitchFamily="34" charset="0"/>
              <a:buAutoNum type="arabicPeriod"/>
            </a:pPr>
            <a:endParaRPr lang="en-CA" altLang="en-US" sz="1400" smtClean="0"/>
          </a:p>
          <a:p>
            <a:pPr marL="514350" indent="-514350">
              <a:buFont typeface="Calibri" panose="020F0502020204030204" pitchFamily="34" charset="0"/>
              <a:buAutoNum type="arabicPeriod"/>
            </a:pPr>
            <a:endParaRPr lang="en-CA" altLang="en-US" sz="1400" smtClean="0"/>
          </a:p>
          <a:p>
            <a:pPr marL="514350" indent="-514350">
              <a:buFont typeface="Calibri" panose="020F0502020204030204" pitchFamily="34" charset="0"/>
              <a:buAutoNum type="arabicPeriod"/>
            </a:pPr>
            <a:endParaRPr lang="en-CA" altLang="en-US" sz="1400" smtClean="0"/>
          </a:p>
          <a:p>
            <a:pPr marL="514350" indent="-514350">
              <a:buFont typeface="Calibri" panose="020F0502020204030204" pitchFamily="34" charset="0"/>
              <a:buAutoNum type="arabicPeriod"/>
            </a:pPr>
            <a:endParaRPr lang="en-CA" altLang="en-US" sz="1400" smtClean="0"/>
          </a:p>
          <a:p>
            <a:pPr marL="514350" indent="-514350">
              <a:buFont typeface="Calibri" panose="020F0502020204030204" pitchFamily="34" charset="0"/>
              <a:buAutoNum type="arabicPeriod"/>
            </a:pPr>
            <a:endParaRPr lang="en-CA" altLang="en-US" sz="1400" smtClean="0"/>
          </a:p>
          <a:p>
            <a:pPr marL="514350" indent="-514350">
              <a:buFont typeface="Calibri" panose="020F0502020204030204" pitchFamily="34" charset="0"/>
              <a:buAutoNum type="arabicPeriod"/>
            </a:pPr>
            <a:endParaRPr lang="en-CA" altLang="en-US" sz="1400" smtClean="0"/>
          </a:p>
          <a:p>
            <a:pPr marL="514350" indent="-514350">
              <a:buFont typeface="Calibri" panose="020F0502020204030204" pitchFamily="34" charset="0"/>
              <a:buAutoNum type="arabicPeriod"/>
            </a:pPr>
            <a:r>
              <a:rPr lang="en-CA" altLang="en-US" sz="1400" smtClean="0"/>
              <a:t>What was the most important new information you learned today?</a:t>
            </a:r>
          </a:p>
          <a:p>
            <a:pPr marL="514350" indent="-514350">
              <a:buFont typeface="Calibri" panose="020F0502020204030204" pitchFamily="34" charset="0"/>
              <a:buAutoNum type="arabicPeriod"/>
            </a:pPr>
            <a:endParaRPr lang="en-CA" altLang="en-US" sz="1400" smtClean="0"/>
          </a:p>
          <a:p>
            <a:pPr marL="514350" indent="-514350">
              <a:buFont typeface="Calibri" panose="020F0502020204030204" pitchFamily="34" charset="0"/>
              <a:buAutoNum type="arabicPeriod"/>
            </a:pPr>
            <a:endParaRPr lang="en-CA" altLang="en-US" sz="1400" smtClean="0"/>
          </a:p>
          <a:p>
            <a:pPr marL="514350" indent="-514350">
              <a:buFont typeface="Calibri" panose="020F0502020204030204" pitchFamily="34" charset="0"/>
              <a:buAutoNum type="arabicPeriod"/>
            </a:pPr>
            <a:endParaRPr lang="en-CA" altLang="en-US" sz="1400" smtClean="0"/>
          </a:p>
          <a:p>
            <a:pPr marL="514350" indent="-514350">
              <a:buFont typeface="Calibri" panose="020F0502020204030204" pitchFamily="34" charset="0"/>
              <a:buAutoNum type="arabicPeriod"/>
            </a:pPr>
            <a:endParaRPr lang="en-CA" altLang="en-US" sz="1400" smtClean="0"/>
          </a:p>
          <a:p>
            <a:pPr marL="514350" indent="-514350">
              <a:buFont typeface="Calibri" panose="020F0502020204030204" pitchFamily="34" charset="0"/>
              <a:buAutoNum type="arabicPeriod"/>
            </a:pPr>
            <a:endParaRPr lang="en-CA" altLang="en-US" sz="1400" smtClean="0"/>
          </a:p>
          <a:p>
            <a:pPr marL="514350" indent="-514350">
              <a:buFont typeface="Calibri" panose="020F0502020204030204" pitchFamily="34" charset="0"/>
              <a:buAutoNum type="arabicPeriod"/>
            </a:pPr>
            <a:r>
              <a:rPr lang="en-CA" altLang="en-US" sz="1400" smtClean="0"/>
              <a:t>What do you look forward to learning more about?</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57200" y="76200"/>
            <a:ext cx="8229600" cy="457200"/>
          </a:xfrm>
        </p:spPr>
        <p:txBody>
          <a:bodyPr/>
          <a:lstStyle/>
          <a:p>
            <a:pPr eaLnBrk="1" hangingPunct="1">
              <a:defRPr/>
            </a:pPr>
            <a:r>
              <a:rPr lang="en-CA" sz="2400" dirty="0" smtClean="0">
                <a:latin typeface="Calibri" pitchFamily="34" charset="0"/>
              </a:rPr>
              <a:t>Tire Pressure Adjustment</a:t>
            </a:r>
          </a:p>
        </p:txBody>
      </p:sp>
      <p:sp>
        <p:nvSpPr>
          <p:cNvPr id="30723" name="Content Placeholder 2"/>
          <p:cNvSpPr>
            <a:spLocks noGrp="1"/>
          </p:cNvSpPr>
          <p:nvPr>
            <p:ph sz="half" idx="1"/>
          </p:nvPr>
        </p:nvSpPr>
        <p:spPr>
          <a:xfrm>
            <a:off x="0" y="779720"/>
            <a:ext cx="8229600" cy="4554279"/>
          </a:xfrm>
        </p:spPr>
        <p:txBody>
          <a:bodyPr/>
          <a:lstStyle/>
          <a:p>
            <a:pPr eaLnBrk="1" hangingPunct="1">
              <a:defRPr/>
            </a:pPr>
            <a:r>
              <a:rPr lang="en-CA" sz="2000" dirty="0">
                <a:latin typeface="Calibri" pitchFamily="34" charset="0"/>
              </a:rPr>
              <a:t>s</a:t>
            </a:r>
            <a:r>
              <a:rPr lang="en-CA" sz="2000" dirty="0" smtClean="0">
                <a:latin typeface="Calibri" pitchFamily="34" charset="0"/>
              </a:rPr>
              <a:t>et tires to factory specifications listed on door decal…</a:t>
            </a:r>
          </a:p>
          <a:p>
            <a:pPr eaLnBrk="1" hangingPunct="1">
              <a:defRPr/>
            </a:pPr>
            <a:endParaRPr lang="en-CA" sz="2000" dirty="0" smtClean="0">
              <a:latin typeface="Calibri" pitchFamily="34" charset="0"/>
            </a:endParaRPr>
          </a:p>
          <a:p>
            <a:pPr eaLnBrk="1" hangingPunct="1">
              <a:defRPr/>
            </a:pPr>
            <a:endParaRPr lang="en-CA" sz="2000" dirty="0">
              <a:latin typeface="Calibri" pitchFamily="34" charset="0"/>
            </a:endParaRPr>
          </a:p>
          <a:p>
            <a:pPr eaLnBrk="1" hangingPunct="1">
              <a:defRPr/>
            </a:pPr>
            <a:endParaRPr lang="en-CA" sz="2000" dirty="0" smtClean="0">
              <a:latin typeface="Calibri" pitchFamily="34" charset="0"/>
            </a:endParaRPr>
          </a:p>
          <a:p>
            <a:pPr eaLnBrk="1" hangingPunct="1">
              <a:defRPr/>
            </a:pPr>
            <a:endParaRPr lang="en-CA" sz="2000" dirty="0">
              <a:latin typeface="Calibri" pitchFamily="34" charset="0"/>
            </a:endParaRPr>
          </a:p>
          <a:p>
            <a:pPr eaLnBrk="1" hangingPunct="1">
              <a:defRPr/>
            </a:pPr>
            <a:endParaRPr lang="en-CA" sz="2000" dirty="0" smtClean="0">
              <a:latin typeface="Calibri" pitchFamily="34" charset="0"/>
            </a:endParaRPr>
          </a:p>
          <a:p>
            <a:pPr eaLnBrk="1" hangingPunct="1">
              <a:defRPr/>
            </a:pPr>
            <a:endParaRPr lang="en-CA" sz="2000" dirty="0">
              <a:latin typeface="Calibri" pitchFamily="34" charset="0"/>
            </a:endParaRPr>
          </a:p>
          <a:p>
            <a:pPr eaLnBrk="1" hangingPunct="1">
              <a:defRPr/>
            </a:pPr>
            <a:endParaRPr lang="en-CA" sz="2000" dirty="0" smtClean="0">
              <a:latin typeface="Calibri" pitchFamily="34" charset="0"/>
            </a:endParaRPr>
          </a:p>
          <a:p>
            <a:pPr eaLnBrk="1" hangingPunct="1">
              <a:defRPr/>
            </a:pPr>
            <a:endParaRPr lang="en-CA" sz="2000" dirty="0" smtClean="0">
              <a:latin typeface="Calibri" pitchFamily="34" charset="0"/>
            </a:endParaRPr>
          </a:p>
          <a:p>
            <a:pPr eaLnBrk="1" hangingPunct="1">
              <a:defRPr/>
            </a:pPr>
            <a:endParaRPr lang="en-CA" sz="2000" dirty="0">
              <a:latin typeface="Calibri" pitchFamily="34" charset="0"/>
            </a:endParaRPr>
          </a:p>
          <a:p>
            <a:pPr eaLnBrk="1" hangingPunct="1">
              <a:defRPr/>
            </a:pPr>
            <a:r>
              <a:rPr lang="en-CA" sz="2000" dirty="0" smtClean="0">
                <a:latin typeface="Calibri" pitchFamily="34" charset="0"/>
              </a:rPr>
              <a:t>use a high quality pressure gauge</a:t>
            </a:r>
          </a:p>
        </p:txBody>
      </p:sp>
      <p:sp>
        <p:nvSpPr>
          <p:cNvPr id="40965" name="TextBox 9"/>
          <p:cNvSpPr txBox="1">
            <a:spLocks noChangeArrowheads="1"/>
          </p:cNvSpPr>
          <p:nvPr/>
        </p:nvSpPr>
        <p:spPr bwMode="auto">
          <a:xfrm>
            <a:off x="838200" y="5668963"/>
            <a:ext cx="7772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defRPr/>
            </a:pPr>
            <a:r>
              <a:rPr lang="en-CA" sz="2000" b="1" dirty="0" smtClean="0">
                <a:effectLst>
                  <a:outerShdw blurRad="38100" dist="38100" dir="2700000" algn="tl">
                    <a:srgbClr val="000000">
                      <a:alpha val="43137"/>
                    </a:srgbClr>
                  </a:outerShdw>
                </a:effectLst>
                <a:latin typeface="Calibri" pitchFamily="34" charset="0"/>
              </a:rPr>
              <a:t>Note: may need to drive 35 km/h to turn off light after adjustment</a:t>
            </a:r>
          </a:p>
        </p:txBody>
      </p:sp>
      <p:pic>
        <p:nvPicPr>
          <p:cNvPr id="23559" name="Picture 7" descr="http://www.tirerack.com/images/accessories/product_images/large/intercomp_2_5in_60psi_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6306" y="1824348"/>
            <a:ext cx="2977503" cy="3809173"/>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23561" name="Picture 9" descr="http://www.city-data.com/forum/attachments/automotive/73383d1293565844-tire-pressure-question-tire-pressure-label.jpg"/>
          <p:cNvPicPr>
            <a:picLocks noChangeAspect="1" noChangeArrowheads="1"/>
          </p:cNvPicPr>
          <p:nvPr/>
        </p:nvPicPr>
        <p:blipFill rotWithShape="1">
          <a:blip r:embed="rId4">
            <a:extLst>
              <a:ext uri="{28A0092B-C50C-407E-A947-70E740481C1C}">
                <a14:useLocalDpi xmlns:a14="http://schemas.microsoft.com/office/drawing/2010/main" val="0"/>
              </a:ext>
            </a:extLst>
          </a:blip>
          <a:srcRect l="3660" t="1491" r="8340" b="12178"/>
          <a:stretch/>
        </p:blipFill>
        <p:spPr bwMode="auto">
          <a:xfrm>
            <a:off x="381000" y="1371600"/>
            <a:ext cx="5139622" cy="280343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228600"/>
            <a:ext cx="8229600" cy="457200"/>
          </a:xfrm>
        </p:spPr>
        <p:txBody>
          <a:bodyPr/>
          <a:lstStyle/>
          <a:p>
            <a:pPr eaLnBrk="1" hangingPunct="1">
              <a:defRPr/>
            </a:pPr>
            <a:r>
              <a:rPr lang="en-US" sz="2400" dirty="0" smtClean="0"/>
              <a:t>Tire Pressure Monitoring</a:t>
            </a:r>
          </a:p>
        </p:txBody>
      </p:sp>
      <p:sp>
        <p:nvSpPr>
          <p:cNvPr id="96259" name="Rectangle 3"/>
          <p:cNvSpPr>
            <a:spLocks noGrp="1" noChangeArrowheads="1"/>
          </p:cNvSpPr>
          <p:nvPr>
            <p:ph idx="1"/>
          </p:nvPr>
        </p:nvSpPr>
        <p:spPr>
          <a:xfrm>
            <a:off x="0" y="1219200"/>
            <a:ext cx="6248400" cy="3870325"/>
          </a:xfrm>
        </p:spPr>
        <p:txBody>
          <a:bodyPr/>
          <a:lstStyle/>
          <a:p>
            <a:pPr eaLnBrk="1" hangingPunct="1">
              <a:buFont typeface="Monotype Sorts" pitchFamily="2" charset="2"/>
              <a:buNone/>
              <a:defRPr/>
            </a:pPr>
            <a:endParaRPr lang="en-US" dirty="0" smtClean="0"/>
          </a:p>
          <a:p>
            <a:pPr eaLnBrk="1" hangingPunct="1">
              <a:defRPr/>
            </a:pPr>
            <a:r>
              <a:rPr lang="en-US" dirty="0"/>
              <a:t>d</a:t>
            </a:r>
            <a:r>
              <a:rPr lang="en-US" dirty="0" smtClean="0"/>
              <a:t>esigned to continually monitor tires for low tire pressure</a:t>
            </a:r>
          </a:p>
          <a:p>
            <a:pPr eaLnBrk="1" hangingPunct="1">
              <a:defRPr/>
            </a:pPr>
            <a:r>
              <a:rPr lang="en-US" dirty="0"/>
              <a:t>s</a:t>
            </a:r>
            <a:r>
              <a:rPr lang="en-US" dirty="0" smtClean="0"/>
              <a:t>hould detect any tire under inflated by 25% </a:t>
            </a:r>
          </a:p>
          <a:p>
            <a:pPr eaLnBrk="1" hangingPunct="1">
              <a:defRPr/>
            </a:pPr>
            <a:r>
              <a:rPr lang="en-US" dirty="0"/>
              <a:t>u</a:t>
            </a:r>
            <a:r>
              <a:rPr lang="en-US" dirty="0" smtClean="0"/>
              <a:t>ses a driver warning light </a:t>
            </a:r>
          </a:p>
          <a:p>
            <a:pPr eaLnBrk="1" hangingPunct="1">
              <a:defRPr/>
            </a:pPr>
            <a:endParaRPr lang="en-US" dirty="0" smtClean="0"/>
          </a:p>
        </p:txBody>
      </p:sp>
      <p:pic>
        <p:nvPicPr>
          <p:cNvPr id="24581" name="Picture 7" descr="http://automobiles.honda.com/images/2006/odyssey/safety-photos/tpm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1371600"/>
            <a:ext cx="2362200" cy="1771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3906" name="Picture 2" descr="https://www.treaddepot.com/assets/images/accessories/standard-tpms-warning-signal.png"/>
          <p:cNvPicPr>
            <a:picLocks noChangeAspect="1" noChangeArrowheads="1"/>
          </p:cNvPicPr>
          <p:nvPr/>
        </p:nvPicPr>
        <p:blipFill rotWithShape="1">
          <a:blip r:embed="rId3">
            <a:extLst>
              <a:ext uri="{28A0092B-C50C-407E-A947-70E740481C1C}">
                <a14:useLocalDpi xmlns:a14="http://schemas.microsoft.com/office/drawing/2010/main" val="0"/>
              </a:ext>
            </a:extLst>
          </a:blip>
          <a:srcRect l="13913" t="3334" r="9565" b="16666"/>
          <a:stretch/>
        </p:blipFill>
        <p:spPr bwMode="auto">
          <a:xfrm>
            <a:off x="2590800" y="2743200"/>
            <a:ext cx="1676400" cy="1752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6259">
                                            <p:txEl>
                                              <p:pRg st="1" end="1"/>
                                            </p:txEl>
                                          </p:spTgt>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96259">
                                            <p:txEl>
                                              <p:pRg st="2" end="2"/>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9625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 grpId="0" build="p" autoUpdateAnimBg="0"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09600" y="0"/>
            <a:ext cx="7772400" cy="685800"/>
          </a:xfrm>
        </p:spPr>
        <p:txBody>
          <a:bodyPr/>
          <a:lstStyle/>
          <a:p>
            <a:pPr eaLnBrk="1" hangingPunct="1">
              <a:defRPr/>
            </a:pPr>
            <a:r>
              <a:rPr lang="en-US" sz="2400" dirty="0" smtClean="0"/>
              <a:t>TPMS Designs</a:t>
            </a:r>
          </a:p>
        </p:txBody>
      </p:sp>
      <p:sp>
        <p:nvSpPr>
          <p:cNvPr id="32771" name="Rectangle 3"/>
          <p:cNvSpPr>
            <a:spLocks noGrp="1" noChangeArrowheads="1"/>
          </p:cNvSpPr>
          <p:nvPr>
            <p:ph idx="1"/>
          </p:nvPr>
        </p:nvSpPr>
        <p:spPr>
          <a:xfrm>
            <a:off x="342900" y="685800"/>
            <a:ext cx="8305800" cy="5791200"/>
          </a:xfrm>
        </p:spPr>
        <p:txBody>
          <a:bodyPr/>
          <a:lstStyle/>
          <a:p>
            <a:pPr marL="533400" indent="-533400" eaLnBrk="1" hangingPunct="1">
              <a:buFont typeface="Monotype Sorts" pitchFamily="2" charset="2"/>
              <a:buNone/>
              <a:defRPr/>
            </a:pPr>
            <a:r>
              <a:rPr lang="en-US" sz="2000" dirty="0" smtClean="0"/>
              <a:t>Industry uses two different systems</a:t>
            </a:r>
          </a:p>
          <a:p>
            <a:pPr marL="533400" indent="-533400" eaLnBrk="1" hangingPunct="1">
              <a:defRPr/>
            </a:pPr>
            <a:endParaRPr lang="en-US" sz="2000" dirty="0"/>
          </a:p>
          <a:p>
            <a:pPr marL="533400" indent="-533400" eaLnBrk="1" hangingPunct="1">
              <a:defRPr/>
            </a:pPr>
            <a:r>
              <a:rPr lang="en-US" sz="2000" i="1" dirty="0" smtClean="0"/>
              <a:t>Indirect</a:t>
            </a:r>
            <a:r>
              <a:rPr lang="en-US" sz="2000" dirty="0" smtClean="0"/>
              <a:t> – </a:t>
            </a:r>
            <a:r>
              <a:rPr lang="en-US" sz="2000" dirty="0"/>
              <a:t>Low Tire Warning </a:t>
            </a:r>
            <a:r>
              <a:rPr lang="en-US" sz="2000" dirty="0" smtClean="0"/>
              <a:t>System (LTW)</a:t>
            </a:r>
          </a:p>
          <a:p>
            <a:pPr marL="533400" indent="-533400" eaLnBrk="1" hangingPunct="1">
              <a:defRPr/>
            </a:pPr>
            <a:endParaRPr lang="en-US" sz="2000" dirty="0" smtClean="0"/>
          </a:p>
          <a:p>
            <a:pPr marL="533400" indent="-533400" eaLnBrk="1" hangingPunct="1">
              <a:defRPr/>
            </a:pPr>
            <a:endParaRPr lang="en-US" sz="2000" dirty="0" smtClean="0"/>
          </a:p>
          <a:p>
            <a:pPr marL="533400" indent="-533400" eaLnBrk="1" hangingPunct="1">
              <a:defRPr/>
            </a:pPr>
            <a:r>
              <a:rPr lang="en-US" sz="2000" i="1" dirty="0" smtClean="0"/>
              <a:t>Direct</a:t>
            </a:r>
            <a:r>
              <a:rPr lang="en-US" sz="2000" dirty="0" smtClean="0"/>
              <a:t> – </a:t>
            </a:r>
            <a:r>
              <a:rPr lang="en-US" sz="2000" dirty="0"/>
              <a:t>Tire Pressure Monitoring </a:t>
            </a:r>
            <a:r>
              <a:rPr lang="en-US" sz="2000" dirty="0" smtClean="0"/>
              <a:t>System (TPMS)</a:t>
            </a:r>
          </a:p>
          <a:p>
            <a:pPr marL="533400" indent="-533400" eaLnBrk="1" hangingPunct="1">
              <a:buFontTx/>
              <a:buAutoNum type="arabicPeriod"/>
              <a:defRPr/>
            </a:pPr>
            <a:endParaRPr lang="en-US" dirty="0" smtClean="0"/>
          </a:p>
          <a:p>
            <a:pPr marL="533400" indent="-533400" eaLnBrk="1" hangingPunct="1">
              <a:buFontTx/>
              <a:buAutoNum type="arabicPeriod"/>
              <a:defRPr/>
            </a:pPr>
            <a:endParaRPr lang="en-US" dirty="0" smtClean="0"/>
          </a:p>
          <a:p>
            <a:pPr marL="533400" indent="-533400" eaLnBrk="1" hangingPunct="1">
              <a:buFontTx/>
              <a:buAutoNum type="arabicPeriod"/>
              <a:defRPr/>
            </a:pPr>
            <a:endParaRPr lang="en-US" dirty="0" smtClean="0"/>
          </a:p>
        </p:txBody>
      </p:sp>
      <p:pic>
        <p:nvPicPr>
          <p:cNvPr id="25604" name="Picture 5" descr="http://www.brakeandfrontend.com/Content/Site308/Articles/03_01_2009/1040080X07SPCO0_0000005566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124200"/>
            <a:ext cx="3333750" cy="3086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defRPr/>
            </a:pPr>
            <a:r>
              <a:rPr lang="en-US" dirty="0" smtClean="0"/>
              <a:t>Indirect LTW</a:t>
            </a:r>
          </a:p>
        </p:txBody>
      </p:sp>
      <p:sp>
        <p:nvSpPr>
          <p:cNvPr id="33795" name="Rectangle 3"/>
          <p:cNvSpPr>
            <a:spLocks noGrp="1" noChangeArrowheads="1"/>
          </p:cNvSpPr>
          <p:nvPr>
            <p:ph idx="1"/>
          </p:nvPr>
        </p:nvSpPr>
        <p:spPr>
          <a:xfrm>
            <a:off x="228600" y="1371600"/>
            <a:ext cx="7772400" cy="1752600"/>
          </a:xfrm>
        </p:spPr>
        <p:txBody>
          <a:bodyPr/>
          <a:lstStyle/>
          <a:p>
            <a:pPr eaLnBrk="1" hangingPunct="1">
              <a:defRPr/>
            </a:pPr>
            <a:r>
              <a:rPr lang="en-US" smtClean="0"/>
              <a:t>Does not measure actual air pressure</a:t>
            </a:r>
          </a:p>
          <a:p>
            <a:pPr eaLnBrk="1" hangingPunct="1">
              <a:defRPr/>
            </a:pPr>
            <a:r>
              <a:rPr lang="en-US" smtClean="0"/>
              <a:t>ABS wheel sensors compare tire RPM</a:t>
            </a:r>
          </a:p>
          <a:p>
            <a:pPr eaLnBrk="1" hangingPunct="1">
              <a:defRPr/>
            </a:pPr>
            <a:endParaRPr lang="en-US" smtClean="0"/>
          </a:p>
        </p:txBody>
      </p:sp>
      <p:grpSp>
        <p:nvGrpSpPr>
          <p:cNvPr id="2" name="Group 17"/>
          <p:cNvGrpSpPr>
            <a:grpSpLocks/>
          </p:cNvGrpSpPr>
          <p:nvPr/>
        </p:nvGrpSpPr>
        <p:grpSpPr bwMode="auto">
          <a:xfrm>
            <a:off x="0" y="4038600"/>
            <a:ext cx="9144000" cy="1752600"/>
            <a:chOff x="0" y="3810000"/>
            <a:chExt cx="9144000" cy="1752600"/>
          </a:xfrm>
        </p:grpSpPr>
        <p:grpSp>
          <p:nvGrpSpPr>
            <p:cNvPr id="3" name="Group 31"/>
            <p:cNvGrpSpPr/>
            <p:nvPr/>
          </p:nvGrpSpPr>
          <p:grpSpPr>
            <a:xfrm>
              <a:off x="2667000" y="3810000"/>
              <a:ext cx="1676400" cy="1677194"/>
              <a:chOff x="1371600" y="3810000"/>
              <a:chExt cx="1676400" cy="1677194"/>
            </a:xfrm>
            <a:solidFill>
              <a:schemeClr val="bg2">
                <a:lumMod val="40000"/>
                <a:lumOff val="60000"/>
              </a:schemeClr>
            </a:solidFill>
          </p:grpSpPr>
          <p:sp>
            <p:nvSpPr>
              <p:cNvPr id="5" name="Oval 4"/>
              <p:cNvSpPr/>
              <p:nvPr/>
            </p:nvSpPr>
            <p:spPr bwMode="auto">
              <a:xfrm>
                <a:off x="1371600" y="3810000"/>
                <a:ext cx="1676400" cy="1676400"/>
              </a:xfrm>
              <a:prstGeom prst="ellipse">
                <a:avLst/>
              </a:prstGeom>
              <a:grpFill/>
              <a:ln w="38100" cap="flat" cmpd="sng" algn="ctr">
                <a:solidFill>
                  <a:srgbClr val="00B050"/>
                </a:solidFill>
                <a:prstDash val="solid"/>
                <a:round/>
                <a:headEnd type="none" w="med" len="med"/>
                <a:tailEnd type="none" w="med" len="med"/>
              </a:ln>
              <a:effectLst/>
            </p:spPr>
            <p:txBody>
              <a:bodyPr/>
              <a:lstStyle/>
              <a:p>
                <a:pPr>
                  <a:defRPr/>
                </a:pPr>
                <a:endParaRPr lang="en-CA">
                  <a:cs typeface="Arial" charset="0"/>
                </a:endParaRPr>
              </a:p>
            </p:txBody>
          </p:sp>
          <p:cxnSp>
            <p:nvCxnSpPr>
              <p:cNvPr id="20" name="Straight Arrow Connector 19"/>
              <p:cNvCxnSpPr>
                <a:stCxn id="26" idx="4"/>
              </p:cNvCxnSpPr>
              <p:nvPr/>
            </p:nvCxnSpPr>
            <p:spPr bwMode="auto">
              <a:xfrm rot="5400000">
                <a:off x="1789906" y="5067300"/>
                <a:ext cx="838994" cy="794"/>
              </a:xfrm>
              <a:prstGeom prst="straightConnector1">
                <a:avLst/>
              </a:prstGeom>
              <a:grpFill/>
              <a:ln w="38100" cap="flat" cmpd="sng" algn="ctr">
                <a:solidFill>
                  <a:srgbClr val="00B050"/>
                </a:solidFill>
                <a:prstDash val="solid"/>
                <a:round/>
                <a:headEnd type="arrow"/>
                <a:tailEnd type="arrow"/>
              </a:ln>
              <a:effectLst/>
            </p:spPr>
          </p:cxnSp>
          <p:sp>
            <p:nvSpPr>
              <p:cNvPr id="26" name="Oval 25"/>
              <p:cNvSpPr/>
              <p:nvPr/>
            </p:nvSpPr>
            <p:spPr bwMode="auto">
              <a:xfrm>
                <a:off x="2133600" y="4495800"/>
                <a:ext cx="152400" cy="152400"/>
              </a:xfrm>
              <a:prstGeom prst="ellipse">
                <a:avLst/>
              </a:prstGeom>
              <a:grpFill/>
              <a:ln w="38100" cap="flat" cmpd="sng" algn="ctr">
                <a:solidFill>
                  <a:srgbClr val="00B050"/>
                </a:solidFill>
                <a:prstDash val="solid"/>
                <a:round/>
                <a:headEnd type="none" w="med" len="med"/>
                <a:tailEnd type="none" w="med" len="med"/>
              </a:ln>
              <a:effectLst/>
            </p:spPr>
            <p:txBody>
              <a:bodyPr/>
              <a:lstStyle/>
              <a:p>
                <a:pPr>
                  <a:defRPr/>
                </a:pPr>
                <a:endParaRPr lang="en-CA">
                  <a:cs typeface="Arial" charset="0"/>
                </a:endParaRPr>
              </a:p>
            </p:txBody>
          </p:sp>
        </p:grpSp>
        <p:grpSp>
          <p:nvGrpSpPr>
            <p:cNvPr id="4" name="Group 39"/>
            <p:cNvGrpSpPr/>
            <p:nvPr/>
          </p:nvGrpSpPr>
          <p:grpSpPr>
            <a:xfrm>
              <a:off x="4800600" y="3886200"/>
              <a:ext cx="1676400" cy="1676400"/>
              <a:chOff x="4800600" y="3886200"/>
              <a:chExt cx="1676400" cy="1676400"/>
            </a:xfrm>
            <a:solidFill>
              <a:schemeClr val="bg2">
                <a:lumMod val="40000"/>
                <a:lumOff val="60000"/>
              </a:schemeClr>
            </a:solidFill>
          </p:grpSpPr>
          <p:sp>
            <p:nvSpPr>
              <p:cNvPr id="6" name="Oval 5"/>
              <p:cNvSpPr/>
              <p:nvPr/>
            </p:nvSpPr>
            <p:spPr bwMode="auto">
              <a:xfrm>
                <a:off x="4800600" y="3886200"/>
                <a:ext cx="1676400" cy="1676400"/>
              </a:xfrm>
              <a:prstGeom prst="ellipse">
                <a:avLst/>
              </a:prstGeom>
              <a:grpFill/>
              <a:ln w="38100" cap="flat" cmpd="sng" algn="ctr">
                <a:solidFill>
                  <a:srgbClr val="FF0000"/>
                </a:solidFill>
                <a:prstDash val="solid"/>
                <a:round/>
                <a:headEnd type="none" w="med" len="med"/>
                <a:tailEnd type="none" w="med" len="med"/>
              </a:ln>
              <a:effectLst/>
            </p:spPr>
            <p:txBody>
              <a:bodyPr/>
              <a:lstStyle/>
              <a:p>
                <a:pPr>
                  <a:defRPr/>
                </a:pPr>
                <a:endParaRPr lang="en-CA">
                  <a:cs typeface="Arial" charset="0"/>
                </a:endParaRPr>
              </a:p>
            </p:txBody>
          </p:sp>
          <p:cxnSp>
            <p:nvCxnSpPr>
              <p:cNvPr id="16" name="Straight Connector 15"/>
              <p:cNvCxnSpPr/>
              <p:nvPr/>
            </p:nvCxnSpPr>
            <p:spPr bwMode="auto">
              <a:xfrm>
                <a:off x="5181600" y="5410200"/>
                <a:ext cx="914400" cy="1588"/>
              </a:xfrm>
              <a:prstGeom prst="line">
                <a:avLst/>
              </a:prstGeom>
              <a:grpFill/>
              <a:ln w="38100" cap="flat" cmpd="sng" algn="ctr">
                <a:solidFill>
                  <a:srgbClr val="FF0000"/>
                </a:solidFill>
                <a:prstDash val="solid"/>
                <a:round/>
                <a:headEnd type="none" w="med" len="med"/>
                <a:tailEnd type="none" w="med" len="med"/>
              </a:ln>
              <a:effectLst/>
            </p:spPr>
          </p:cxnSp>
          <p:cxnSp>
            <p:nvCxnSpPr>
              <p:cNvPr id="24" name="Straight Arrow Connector 23"/>
              <p:cNvCxnSpPr/>
              <p:nvPr/>
            </p:nvCxnSpPr>
            <p:spPr bwMode="auto">
              <a:xfrm rot="5400000">
                <a:off x="5296694" y="5067300"/>
                <a:ext cx="685006" cy="794"/>
              </a:xfrm>
              <a:prstGeom prst="straightConnector1">
                <a:avLst/>
              </a:prstGeom>
              <a:grpFill/>
              <a:ln w="38100" cap="flat" cmpd="sng" algn="ctr">
                <a:solidFill>
                  <a:srgbClr val="FF0000"/>
                </a:solidFill>
                <a:prstDash val="solid"/>
                <a:round/>
                <a:headEnd type="arrow"/>
                <a:tailEnd type="arrow"/>
              </a:ln>
              <a:effectLst/>
            </p:spPr>
          </p:cxnSp>
          <p:sp>
            <p:nvSpPr>
              <p:cNvPr id="28" name="Oval 27"/>
              <p:cNvSpPr/>
              <p:nvPr/>
            </p:nvSpPr>
            <p:spPr bwMode="auto">
              <a:xfrm>
                <a:off x="5562600" y="4572000"/>
                <a:ext cx="152400" cy="152400"/>
              </a:xfrm>
              <a:prstGeom prst="ellipse">
                <a:avLst/>
              </a:prstGeom>
              <a:grpFill/>
              <a:ln w="38100" cap="flat" cmpd="sng" algn="ctr">
                <a:solidFill>
                  <a:srgbClr val="FF0000"/>
                </a:solidFill>
                <a:prstDash val="solid"/>
                <a:round/>
                <a:headEnd type="none" w="med" len="med"/>
                <a:tailEnd type="none" w="med" len="med"/>
              </a:ln>
              <a:effectLst/>
            </p:spPr>
            <p:txBody>
              <a:bodyPr/>
              <a:lstStyle/>
              <a:p>
                <a:pPr>
                  <a:defRPr/>
                </a:pPr>
                <a:endParaRPr lang="en-CA">
                  <a:cs typeface="Arial" charset="0"/>
                </a:endParaRPr>
              </a:p>
            </p:txBody>
          </p:sp>
        </p:grpSp>
        <p:cxnSp>
          <p:nvCxnSpPr>
            <p:cNvPr id="34" name="Straight Connector 33"/>
            <p:cNvCxnSpPr/>
            <p:nvPr/>
          </p:nvCxnSpPr>
          <p:spPr bwMode="auto">
            <a:xfrm flipV="1">
              <a:off x="0" y="5486400"/>
              <a:ext cx="9144000" cy="76200"/>
            </a:xfrm>
            <a:prstGeom prst="line">
              <a:avLst/>
            </a:prstGeom>
            <a:noFill/>
            <a:ln w="190500" cap="flat" cmpd="sng" algn="ctr">
              <a:solidFill>
                <a:schemeClr val="tx1">
                  <a:lumMod val="75000"/>
                  <a:lumOff val="25000"/>
                </a:schemeClr>
              </a:solidFill>
              <a:prstDash val="solid"/>
              <a:round/>
              <a:headEnd type="none" w="med" len="med"/>
              <a:tailEnd type="none" w="med" len="med"/>
            </a:ln>
            <a:effectLst/>
          </p:spPr>
        </p:cxnSp>
        <p:sp>
          <p:nvSpPr>
            <p:cNvPr id="26633" name="TextBox 34"/>
            <p:cNvSpPr txBox="1">
              <a:spLocks noChangeArrowheads="1"/>
            </p:cNvSpPr>
            <p:nvPr/>
          </p:nvSpPr>
          <p:spPr bwMode="auto">
            <a:xfrm>
              <a:off x="152400" y="3810000"/>
              <a:ext cx="25908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CA" altLang="en-US" sz="1600">
                  <a:latin typeface="Calibri" panose="020F0502020204030204" pitchFamily="34" charset="0"/>
                </a:rPr>
                <a:t>P225/75R15 </a:t>
              </a:r>
            </a:p>
            <a:p>
              <a:pPr eaLnBrk="1" hangingPunct="1"/>
              <a:r>
                <a:rPr lang="en-CA" altLang="en-US" sz="1600">
                  <a:latin typeface="Calibri" panose="020F0502020204030204" pitchFamily="34" charset="0"/>
                </a:rPr>
                <a:t>Radius @ </a:t>
              </a:r>
              <a:r>
                <a:rPr lang="en-CA" altLang="en-US" sz="1800" b="1">
                  <a:latin typeface="Calibri" panose="020F0502020204030204" pitchFamily="34" charset="0"/>
                </a:rPr>
                <a:t>32 psi</a:t>
              </a:r>
              <a:r>
                <a:rPr lang="en-CA" altLang="en-US" sz="1800">
                  <a:latin typeface="Calibri" panose="020F0502020204030204" pitchFamily="34" charset="0"/>
                </a:rPr>
                <a:t> </a:t>
              </a:r>
              <a:r>
                <a:rPr lang="en-CA" altLang="en-US" sz="1600">
                  <a:latin typeface="Calibri" panose="020F0502020204030204" pitchFamily="34" charset="0"/>
                </a:rPr>
                <a:t>= 35.8 cm</a:t>
              </a:r>
            </a:p>
            <a:p>
              <a:pPr eaLnBrk="1" hangingPunct="1"/>
              <a:r>
                <a:rPr lang="en-CA" altLang="en-US" sz="1600">
                  <a:latin typeface="Calibri" panose="020F0502020204030204" pitchFamily="34" charset="0"/>
                </a:rPr>
                <a:t>Circumference = 2.25 m</a:t>
              </a:r>
            </a:p>
            <a:p>
              <a:pPr eaLnBrk="1" hangingPunct="1"/>
              <a:r>
                <a:rPr lang="en-CA" altLang="en-US" sz="1600">
                  <a:latin typeface="Calibri" panose="020F0502020204030204" pitchFamily="34" charset="0"/>
                </a:rPr>
                <a:t>Speed at 100kph = </a:t>
              </a:r>
              <a:r>
                <a:rPr lang="en-CA" altLang="en-US" sz="1800" b="1">
                  <a:latin typeface="Calibri" panose="020F0502020204030204" pitchFamily="34" charset="0"/>
                </a:rPr>
                <a:t>741 rpm</a:t>
              </a:r>
              <a:endParaRPr lang="en-CA" altLang="en-US" sz="1600" b="1">
                <a:latin typeface="Calibri" panose="020F0502020204030204" pitchFamily="34" charset="0"/>
              </a:endParaRPr>
            </a:p>
          </p:txBody>
        </p:sp>
        <p:sp>
          <p:nvSpPr>
            <p:cNvPr id="26634" name="TextBox 36"/>
            <p:cNvSpPr txBox="1">
              <a:spLocks noChangeArrowheads="1"/>
            </p:cNvSpPr>
            <p:nvPr/>
          </p:nvSpPr>
          <p:spPr bwMode="auto">
            <a:xfrm>
              <a:off x="6553200" y="3810000"/>
              <a:ext cx="25908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CA" altLang="en-US" sz="1600">
                  <a:latin typeface="Calibri" panose="020F0502020204030204" pitchFamily="34" charset="0"/>
                </a:rPr>
                <a:t>P225/75R15 </a:t>
              </a:r>
            </a:p>
            <a:p>
              <a:pPr eaLnBrk="1" hangingPunct="1"/>
              <a:r>
                <a:rPr lang="en-CA" altLang="en-US" sz="1600">
                  <a:latin typeface="Calibri" panose="020F0502020204030204" pitchFamily="34" charset="0"/>
                </a:rPr>
                <a:t>Radius @ </a:t>
              </a:r>
              <a:r>
                <a:rPr lang="en-CA" altLang="en-US" sz="1800" b="1">
                  <a:latin typeface="Calibri" panose="020F0502020204030204" pitchFamily="34" charset="0"/>
                </a:rPr>
                <a:t>25 psi </a:t>
              </a:r>
              <a:r>
                <a:rPr lang="en-CA" altLang="en-US" sz="1600">
                  <a:latin typeface="Calibri" panose="020F0502020204030204" pitchFamily="34" charset="0"/>
                </a:rPr>
                <a:t>= 33.9 cm</a:t>
              </a:r>
            </a:p>
            <a:p>
              <a:pPr eaLnBrk="1" hangingPunct="1"/>
              <a:r>
                <a:rPr lang="en-CA" altLang="en-US" sz="1600">
                  <a:latin typeface="Calibri" panose="020F0502020204030204" pitchFamily="34" charset="0"/>
                </a:rPr>
                <a:t>Circumference = 2.13 m</a:t>
              </a:r>
            </a:p>
            <a:p>
              <a:pPr eaLnBrk="1" hangingPunct="1"/>
              <a:r>
                <a:rPr lang="en-CA" altLang="en-US" sz="1600">
                  <a:latin typeface="Calibri" panose="020F0502020204030204" pitchFamily="34" charset="0"/>
                </a:rPr>
                <a:t>Speed at 100kph = </a:t>
              </a:r>
              <a:r>
                <a:rPr lang="en-CA" altLang="en-US" sz="1800" b="1">
                  <a:latin typeface="Calibri" panose="020F0502020204030204" pitchFamily="34" charset="0"/>
                </a:rPr>
                <a:t>782 rpm</a:t>
              </a:r>
              <a:endParaRPr lang="en-CA" altLang="en-US" sz="1600" b="1">
                <a:latin typeface="Calibri" panose="020F0502020204030204" pitchFamily="34" charset="0"/>
              </a:endParaRPr>
            </a:p>
          </p:txBody>
        </p:sp>
      </p:grpSp>
      <p:sp>
        <p:nvSpPr>
          <p:cNvPr id="26629" name="TextBox 16"/>
          <p:cNvSpPr txBox="1">
            <a:spLocks noChangeArrowheads="1"/>
          </p:cNvSpPr>
          <p:nvPr/>
        </p:nvSpPr>
        <p:spPr bwMode="auto">
          <a:xfrm>
            <a:off x="1905000" y="2667000"/>
            <a:ext cx="6934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CA" altLang="en-US" sz="2000" b="1">
                <a:latin typeface="Calibri" panose="020F0502020204030204" pitchFamily="34" charset="0"/>
              </a:rPr>
              <a:t>How does tire pressure affect wheel RPM?</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5" name="Picture 7" descr="http://pop.h-cdn.co/assets/cm/15/05/54ca94670d7c3_-_tire-pressure-630b-1109-39617152.jpg"/>
          <p:cNvPicPr>
            <a:picLocks noChangeAspect="1" noChangeArrowheads="1"/>
          </p:cNvPicPr>
          <p:nvPr/>
        </p:nvPicPr>
        <p:blipFill rotWithShape="1">
          <a:blip r:embed="rId3">
            <a:extLst>
              <a:ext uri="{28A0092B-C50C-407E-A947-70E740481C1C}">
                <a14:useLocalDpi xmlns:a14="http://schemas.microsoft.com/office/drawing/2010/main" val="0"/>
              </a:ext>
            </a:extLst>
          </a:blip>
          <a:srcRect r="50476"/>
          <a:stretch/>
        </p:blipFill>
        <p:spPr bwMode="auto">
          <a:xfrm>
            <a:off x="5715000" y="435250"/>
            <a:ext cx="2971800" cy="300037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5842" name="Rectangle 2"/>
          <p:cNvSpPr>
            <a:spLocks noGrp="1" noChangeArrowheads="1"/>
          </p:cNvSpPr>
          <p:nvPr>
            <p:ph type="title"/>
          </p:nvPr>
        </p:nvSpPr>
        <p:spPr/>
        <p:txBody>
          <a:bodyPr/>
          <a:lstStyle/>
          <a:p>
            <a:pPr eaLnBrk="1" hangingPunct="1">
              <a:defRPr/>
            </a:pPr>
            <a:r>
              <a:rPr lang="en-US" sz="2400" dirty="0" smtClean="0"/>
              <a:t>Direct  TPMS</a:t>
            </a:r>
          </a:p>
        </p:txBody>
      </p:sp>
      <p:sp>
        <p:nvSpPr>
          <p:cNvPr id="35843" name="Rectangle 3"/>
          <p:cNvSpPr>
            <a:spLocks noGrp="1" noChangeArrowheads="1"/>
          </p:cNvSpPr>
          <p:nvPr>
            <p:ph idx="1"/>
          </p:nvPr>
        </p:nvSpPr>
        <p:spPr>
          <a:xfrm>
            <a:off x="304800" y="685800"/>
            <a:ext cx="8839200" cy="5791200"/>
          </a:xfrm>
        </p:spPr>
        <p:txBody>
          <a:bodyPr/>
          <a:lstStyle/>
          <a:p>
            <a:pPr eaLnBrk="1" hangingPunct="1">
              <a:defRPr/>
            </a:pPr>
            <a:r>
              <a:rPr lang="en-US" dirty="0" smtClean="0"/>
              <a:t>utilizes:</a:t>
            </a:r>
          </a:p>
          <a:p>
            <a:pPr lvl="1" eaLnBrk="1" hangingPunct="1">
              <a:defRPr/>
            </a:pPr>
            <a:r>
              <a:rPr lang="en-US" dirty="0" smtClean="0"/>
              <a:t>an air </a:t>
            </a:r>
            <a:r>
              <a:rPr lang="en-US" dirty="0" smtClean="0"/>
              <a:t>pressure </a:t>
            </a:r>
            <a:r>
              <a:rPr lang="en-US" dirty="0" smtClean="0"/>
              <a:t>transmitter </a:t>
            </a:r>
            <a:r>
              <a:rPr lang="en-US" dirty="0" smtClean="0"/>
              <a:t>in each wheel</a:t>
            </a:r>
          </a:p>
          <a:p>
            <a:pPr lvl="1" eaLnBrk="1" hangingPunct="1">
              <a:defRPr/>
            </a:pPr>
            <a:r>
              <a:rPr lang="en-US" dirty="0" smtClean="0"/>
              <a:t>a receiver module </a:t>
            </a:r>
          </a:p>
          <a:p>
            <a:pPr lvl="1" eaLnBrk="1" hangingPunct="1">
              <a:defRPr/>
            </a:pPr>
            <a:r>
              <a:rPr lang="en-US" dirty="0" smtClean="0"/>
              <a:t>a low tire pressure warning light</a:t>
            </a:r>
          </a:p>
        </p:txBody>
      </p:sp>
      <p:pic>
        <p:nvPicPr>
          <p:cNvPr id="27653" name="Picture 7" descr="http://images.autoserviceprofessional.com/post/M-TPMS15-1.jpg"/>
          <p:cNvPicPr>
            <a:picLocks noChangeAspect="1" noChangeArrowheads="1"/>
          </p:cNvPicPr>
          <p:nvPr/>
        </p:nvPicPr>
        <p:blipFill>
          <a:blip r:embed="rId4">
            <a:extLst>
              <a:ext uri="{28A0092B-C50C-407E-A947-70E740481C1C}">
                <a14:useLocalDpi xmlns:a14="http://schemas.microsoft.com/office/drawing/2010/main" val="0"/>
              </a:ext>
            </a:extLst>
          </a:blip>
          <a:srcRect r="8624" b="3960"/>
          <a:stretch>
            <a:fillRect/>
          </a:stretch>
        </p:blipFill>
        <p:spPr bwMode="auto">
          <a:xfrm>
            <a:off x="152400" y="3910071"/>
            <a:ext cx="3481388" cy="28590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652" name="Picture 5" descr="http://www.vdo.com/generator/www/com/en/vdo/main/press/pictures/replacement_parts/img/img_vdo_pp_sensor_tpms_300dpi_13x18cm_zoom_e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2667000"/>
            <a:ext cx="2895600" cy="208908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2" descr="https://www.treaddepot.com/assets/images/accessories/standard-tpms-warning-signal.png"/>
          <p:cNvPicPr>
            <a:picLocks noChangeAspect="1" noChangeArrowheads="1"/>
          </p:cNvPicPr>
          <p:nvPr/>
        </p:nvPicPr>
        <p:blipFill rotWithShape="1">
          <a:blip r:embed="rId6">
            <a:extLst>
              <a:ext uri="{28A0092B-C50C-407E-A947-70E740481C1C}">
                <a14:useLocalDpi xmlns:a14="http://schemas.microsoft.com/office/drawing/2010/main" val="0"/>
              </a:ext>
            </a:extLst>
          </a:blip>
          <a:srcRect l="13913" t="3334" r="9565" b="16666"/>
          <a:stretch/>
        </p:blipFill>
        <p:spPr bwMode="auto">
          <a:xfrm>
            <a:off x="6553200" y="3505200"/>
            <a:ext cx="1676400" cy="1752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Text Box 13"/>
          <p:cNvSpPr txBox="1">
            <a:spLocks noChangeArrowheads="1"/>
          </p:cNvSpPr>
          <p:nvPr/>
        </p:nvSpPr>
        <p:spPr bwMode="auto">
          <a:xfrm>
            <a:off x="1143000" y="5189693"/>
            <a:ext cx="7370763"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marL="342900" indent="-342900" eaLnBrk="1" hangingPunct="1">
              <a:lnSpc>
                <a:spcPct val="150000"/>
              </a:lnSpc>
              <a:buFont typeface="Arial" pitchFamily="34" charset="0"/>
              <a:buChar char="•"/>
              <a:defRPr/>
            </a:pPr>
            <a:r>
              <a:rPr lang="en-CA" sz="2200" b="1" dirty="0" smtClean="0">
                <a:effectLst>
                  <a:outerShdw blurRad="38100" dist="38100" dir="2700000" algn="tl">
                    <a:srgbClr val="000000">
                      <a:alpha val="43137"/>
                    </a:srgbClr>
                  </a:outerShdw>
                </a:effectLst>
                <a:latin typeface="Calibri" pitchFamily="34" charset="0"/>
              </a:rPr>
              <a:t>each wheel pressure sensor has a unique transmitter ID</a:t>
            </a:r>
          </a:p>
          <a:p>
            <a:pPr algn="ctr" eaLnBrk="1" hangingPunct="1">
              <a:defRPr/>
            </a:pPr>
            <a:endParaRPr lang="en-US" dirty="0" smtClean="0"/>
          </a:p>
        </p:txBody>
      </p:sp>
      <p:sp>
        <p:nvSpPr>
          <p:cNvPr id="25" name="Rectangle 2"/>
          <p:cNvSpPr txBox="1">
            <a:spLocks noChangeArrowheads="1"/>
          </p:cNvSpPr>
          <p:nvPr/>
        </p:nvSpPr>
        <p:spPr>
          <a:xfrm>
            <a:off x="611188" y="261938"/>
            <a:ext cx="7772400" cy="419100"/>
          </a:xfrm>
          <a:prstGeom prst="rect">
            <a:avLst/>
          </a:prstGeom>
        </p:spPr>
        <p:txBody>
          <a:bodyPr/>
          <a:lstStyle/>
          <a:p>
            <a:pPr algn="ctr" eaLnBrk="0" hangingPunct="0">
              <a:defRPr/>
            </a:pPr>
            <a:r>
              <a:rPr lang="en-US" b="1" kern="0" dirty="0">
                <a:latin typeface="Calibri" pitchFamily="34" charset="0"/>
                <a:ea typeface="+mj-ea"/>
                <a:cs typeface="+mj-cs"/>
              </a:rPr>
              <a:t>Direct  TPMS</a:t>
            </a:r>
          </a:p>
        </p:txBody>
      </p:sp>
      <p:pic>
        <p:nvPicPr>
          <p:cNvPr id="28676" name="Picture 22" descr="http://buyersguide.caranddriver.com/media/eVox/stills_0640/6773/6773_st0640_117.jpg"/>
          <p:cNvPicPr>
            <a:picLocks noChangeAspect="1" noChangeArrowheads="1"/>
          </p:cNvPicPr>
          <p:nvPr/>
        </p:nvPicPr>
        <p:blipFill>
          <a:blip r:embed="rId2">
            <a:extLst>
              <a:ext uri="{28A0092B-C50C-407E-A947-70E740481C1C}">
                <a14:useLocalDpi xmlns:a14="http://schemas.microsoft.com/office/drawing/2010/main" val="0"/>
              </a:ext>
            </a:extLst>
          </a:blip>
          <a:srcRect t="18182" b="20261"/>
          <a:stretch>
            <a:fillRect/>
          </a:stretch>
        </p:blipFill>
        <p:spPr bwMode="auto">
          <a:xfrm>
            <a:off x="477838" y="1123950"/>
            <a:ext cx="841692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Box 2"/>
          <p:cNvSpPr txBox="1">
            <a:spLocks noChangeArrowheads="1"/>
          </p:cNvSpPr>
          <p:nvPr/>
        </p:nvSpPr>
        <p:spPr bwMode="auto">
          <a:xfrm>
            <a:off x="4191000" y="2886075"/>
            <a:ext cx="1930400" cy="400050"/>
          </a:xfrm>
          <a:prstGeom prst="rect">
            <a:avLst/>
          </a:prstGeom>
          <a:solidFill>
            <a:srgbClr val="FFFF00"/>
          </a:solidFill>
          <a:ln w="9525">
            <a:solidFill>
              <a:schemeClr val="bg2"/>
            </a:solidFill>
            <a:miter lim="800000"/>
            <a:headEnd/>
            <a:tailEnd/>
          </a:ln>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000">
                <a:solidFill>
                  <a:schemeClr val="bg2"/>
                </a:solidFill>
                <a:latin typeface="Calibri" panose="020F0502020204030204" pitchFamily="34" charset="0"/>
              </a:rPr>
              <a:t>Receiver module</a:t>
            </a:r>
          </a:p>
        </p:txBody>
      </p:sp>
      <p:sp>
        <p:nvSpPr>
          <p:cNvPr id="28678" name="Right Arrow 3"/>
          <p:cNvSpPr>
            <a:spLocks noChangeArrowheads="1"/>
          </p:cNvSpPr>
          <p:nvPr/>
        </p:nvSpPr>
        <p:spPr bwMode="auto">
          <a:xfrm rot="1684590">
            <a:off x="2236788" y="2162175"/>
            <a:ext cx="1981200" cy="381000"/>
          </a:xfrm>
          <a:prstGeom prst="rightArrow">
            <a:avLst>
              <a:gd name="adj1" fmla="val 50000"/>
              <a:gd name="adj2" fmla="val 50002"/>
            </a:avLst>
          </a:prstGeom>
          <a:solidFill>
            <a:srgbClr val="FFC000"/>
          </a:solidFill>
          <a:ln w="9525" algn="ctr">
            <a:solidFill>
              <a:schemeClr val="bg2"/>
            </a:solidFill>
            <a:round/>
            <a:headEnd/>
            <a:tailEnd/>
          </a:ln>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sz="1800">
              <a:latin typeface="Garamond" panose="02020404030301010803" pitchFamily="18" charset="0"/>
            </a:endParaRPr>
          </a:p>
        </p:txBody>
      </p:sp>
      <p:sp>
        <p:nvSpPr>
          <p:cNvPr id="28679" name="Right Arrow 25"/>
          <p:cNvSpPr>
            <a:spLocks noChangeArrowheads="1"/>
          </p:cNvSpPr>
          <p:nvPr/>
        </p:nvSpPr>
        <p:spPr bwMode="auto">
          <a:xfrm rot="19915410" flipV="1">
            <a:off x="2182813" y="3594100"/>
            <a:ext cx="1981200" cy="381000"/>
          </a:xfrm>
          <a:prstGeom prst="rightArrow">
            <a:avLst>
              <a:gd name="adj1" fmla="val 50000"/>
              <a:gd name="adj2" fmla="val 50002"/>
            </a:avLst>
          </a:prstGeom>
          <a:solidFill>
            <a:srgbClr val="FFC000"/>
          </a:solidFill>
          <a:ln w="9525" algn="ctr">
            <a:solidFill>
              <a:schemeClr val="bg2"/>
            </a:solidFill>
            <a:round/>
            <a:headEnd/>
            <a:tailEnd/>
          </a:ln>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sz="1800">
              <a:latin typeface="Garamond" panose="02020404030301010803" pitchFamily="18" charset="0"/>
            </a:endParaRPr>
          </a:p>
        </p:txBody>
      </p:sp>
      <p:sp>
        <p:nvSpPr>
          <p:cNvPr id="28680" name="Right Arrow 26"/>
          <p:cNvSpPr>
            <a:spLocks noChangeArrowheads="1"/>
          </p:cNvSpPr>
          <p:nvPr/>
        </p:nvSpPr>
        <p:spPr bwMode="auto">
          <a:xfrm rot="19023027" flipH="1">
            <a:off x="5229225" y="2162175"/>
            <a:ext cx="1444625" cy="381000"/>
          </a:xfrm>
          <a:prstGeom prst="rightArrow">
            <a:avLst>
              <a:gd name="adj1" fmla="val 50000"/>
              <a:gd name="adj2" fmla="val 50029"/>
            </a:avLst>
          </a:prstGeom>
          <a:solidFill>
            <a:srgbClr val="FFC000"/>
          </a:solidFill>
          <a:ln w="9525" algn="ctr">
            <a:solidFill>
              <a:schemeClr val="bg2"/>
            </a:solidFill>
            <a:round/>
            <a:headEnd/>
            <a:tailEnd/>
          </a:ln>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sz="1800">
              <a:latin typeface="Garamond" panose="02020404030301010803" pitchFamily="18" charset="0"/>
            </a:endParaRPr>
          </a:p>
        </p:txBody>
      </p:sp>
      <p:sp>
        <p:nvSpPr>
          <p:cNvPr id="28681" name="Right Arrow 27"/>
          <p:cNvSpPr>
            <a:spLocks noChangeArrowheads="1"/>
          </p:cNvSpPr>
          <p:nvPr/>
        </p:nvSpPr>
        <p:spPr bwMode="auto">
          <a:xfrm rot="2576973" flipH="1" flipV="1">
            <a:off x="5346700" y="3673475"/>
            <a:ext cx="1443038" cy="381000"/>
          </a:xfrm>
          <a:prstGeom prst="rightArrow">
            <a:avLst>
              <a:gd name="adj1" fmla="val 50000"/>
              <a:gd name="adj2" fmla="val 49974"/>
            </a:avLst>
          </a:prstGeom>
          <a:solidFill>
            <a:srgbClr val="FFC000"/>
          </a:solidFill>
          <a:ln w="9525" algn="ctr">
            <a:solidFill>
              <a:schemeClr val="bg2"/>
            </a:solidFill>
            <a:round/>
            <a:headEnd/>
            <a:tailEnd/>
          </a:ln>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sz="1800">
              <a:latin typeface="Garamond" panose="02020404030301010803" pitchFamily="18" charset="0"/>
            </a:endParaRPr>
          </a:p>
        </p:txBody>
      </p:sp>
      <p:sp>
        <p:nvSpPr>
          <p:cNvPr id="28682" name="Right Arrow 28"/>
          <p:cNvSpPr>
            <a:spLocks noChangeArrowheads="1"/>
          </p:cNvSpPr>
          <p:nvPr/>
        </p:nvSpPr>
        <p:spPr bwMode="auto">
          <a:xfrm flipH="1">
            <a:off x="2747963" y="2886075"/>
            <a:ext cx="1443037" cy="381000"/>
          </a:xfrm>
          <a:prstGeom prst="rightArrow">
            <a:avLst>
              <a:gd name="adj1" fmla="val 50000"/>
              <a:gd name="adj2" fmla="val 49974"/>
            </a:avLst>
          </a:prstGeom>
          <a:solidFill>
            <a:srgbClr val="DB23DF"/>
          </a:solidFill>
          <a:ln w="9525" algn="ctr">
            <a:solidFill>
              <a:schemeClr val="bg2"/>
            </a:solidFill>
            <a:round/>
            <a:headEnd/>
            <a:tailEnd/>
          </a:ln>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sz="1800">
              <a:latin typeface="Garamond" panose="02020404030301010803" pitchFamily="18" charset="0"/>
            </a:endParaRPr>
          </a:p>
        </p:txBody>
      </p:sp>
      <p:pic>
        <p:nvPicPr>
          <p:cNvPr id="28683" name="Picture 5" descr="http://www.safercar.gov/staticfiles/DOT/safercar/images/tpms_display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5625" y="2686050"/>
            <a:ext cx="922338"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457200" y="152400"/>
            <a:ext cx="8229600" cy="457200"/>
          </a:xfrm>
        </p:spPr>
        <p:txBody>
          <a:bodyPr/>
          <a:lstStyle/>
          <a:p>
            <a:pPr eaLnBrk="1" hangingPunct="1">
              <a:defRPr/>
            </a:pPr>
            <a:r>
              <a:rPr lang="en-CA" sz="2400" dirty="0" smtClean="0"/>
              <a:t>TPMS Indicator Light</a:t>
            </a:r>
          </a:p>
        </p:txBody>
      </p:sp>
      <p:sp>
        <p:nvSpPr>
          <p:cNvPr id="3" name="Content Placeholder 2"/>
          <p:cNvSpPr>
            <a:spLocks noGrp="1"/>
          </p:cNvSpPr>
          <p:nvPr>
            <p:ph idx="1"/>
          </p:nvPr>
        </p:nvSpPr>
        <p:spPr>
          <a:xfrm>
            <a:off x="228600" y="990600"/>
            <a:ext cx="6397625" cy="4800600"/>
          </a:xfrm>
        </p:spPr>
        <p:txBody>
          <a:bodyPr/>
          <a:lstStyle/>
          <a:p>
            <a:pPr eaLnBrk="1" hangingPunct="1">
              <a:buFont typeface="Monotype Sorts" pitchFamily="2" charset="2"/>
              <a:buNone/>
              <a:defRPr/>
            </a:pPr>
            <a:r>
              <a:rPr lang="en-CA" sz="2000" dirty="0" smtClean="0"/>
              <a:t>Three Modes of Operation</a:t>
            </a:r>
          </a:p>
          <a:p>
            <a:pPr eaLnBrk="1" hangingPunct="1">
              <a:buFont typeface="Monotype Sorts" pitchFamily="2" charset="2"/>
              <a:buNone/>
              <a:defRPr/>
            </a:pPr>
            <a:endParaRPr lang="en-CA" sz="2000" dirty="0" smtClean="0"/>
          </a:p>
          <a:p>
            <a:pPr marL="514350" indent="-514350" eaLnBrk="1" hangingPunct="1">
              <a:buFont typeface="+mj-lt"/>
              <a:buAutoNum type="arabicPeriod"/>
              <a:defRPr/>
            </a:pPr>
            <a:r>
              <a:rPr lang="en-CA" sz="2000" dirty="0" smtClean="0"/>
              <a:t>prove-out</a:t>
            </a:r>
          </a:p>
          <a:p>
            <a:pPr marL="971550" lvl="1" indent="-57150" eaLnBrk="1" hangingPunct="1">
              <a:defRPr/>
            </a:pPr>
            <a:r>
              <a:rPr lang="en-CA" sz="2000" dirty="0" smtClean="0"/>
              <a:t> on for 3 seconds when key turned</a:t>
            </a:r>
          </a:p>
          <a:p>
            <a:pPr marL="514350" indent="-514350" eaLnBrk="1" hangingPunct="1">
              <a:buFont typeface="+mj-lt"/>
              <a:buAutoNum type="arabicPeriod"/>
              <a:defRPr/>
            </a:pPr>
            <a:r>
              <a:rPr lang="en-CA" sz="2000" dirty="0"/>
              <a:t>s</a:t>
            </a:r>
            <a:r>
              <a:rPr lang="en-CA" sz="2000" dirty="0" smtClean="0"/>
              <a:t>olid</a:t>
            </a:r>
          </a:p>
          <a:p>
            <a:pPr marL="971550" lvl="1" indent="-57150" eaLnBrk="1" hangingPunct="1">
              <a:defRPr/>
            </a:pPr>
            <a:r>
              <a:rPr lang="en-CA" sz="2000" dirty="0" smtClean="0"/>
              <a:t> on all the time when low tire pressure detected</a:t>
            </a:r>
          </a:p>
          <a:p>
            <a:pPr marL="514350" indent="-514350" eaLnBrk="1" hangingPunct="1">
              <a:buFont typeface="+mj-lt"/>
              <a:buAutoNum type="arabicPeriod"/>
              <a:defRPr/>
            </a:pPr>
            <a:r>
              <a:rPr lang="en-CA" sz="2000" dirty="0" smtClean="0"/>
              <a:t>flash then solid</a:t>
            </a:r>
          </a:p>
          <a:p>
            <a:pPr marL="971550" lvl="1" indent="-57150" eaLnBrk="1" hangingPunct="1">
              <a:defRPr/>
            </a:pPr>
            <a:r>
              <a:rPr lang="en-CA" sz="2000" dirty="0" smtClean="0"/>
              <a:t> fault in TPMS detected</a:t>
            </a:r>
          </a:p>
          <a:p>
            <a:pPr marL="971550" lvl="1" indent="-514350" eaLnBrk="1" hangingPunct="1">
              <a:defRPr/>
            </a:pPr>
            <a:endParaRPr lang="en-CA" sz="2400" dirty="0" smtClean="0"/>
          </a:p>
          <a:p>
            <a:pPr marL="971550" lvl="1" indent="-514350" eaLnBrk="1" hangingPunct="1">
              <a:defRPr/>
            </a:pPr>
            <a:endParaRPr lang="en-CA" sz="2400" dirty="0"/>
          </a:p>
        </p:txBody>
      </p:sp>
      <p:pic>
        <p:nvPicPr>
          <p:cNvPr id="29700" name="Picture 5" descr="http://www.safercar.gov/staticfiles/DOT/safercar/images/tpms_display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657600"/>
            <a:ext cx="2057400"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1_BCIT SOT Proposed template">
  <a:themeElements>
    <a:clrScheme name="1_BCIT SOT Proposed template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663300"/>
      </a:hlink>
      <a:folHlink>
        <a:srgbClr val="CC9900"/>
      </a:folHlink>
    </a:clrScheme>
    <a:fontScheme name="1_BCIT SOT Proposed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cs typeface="Arial" charset="0"/>
          </a:defRPr>
        </a:defPPr>
      </a:lstStyle>
    </a:spDef>
    <a:lnDef>
      <a:spPr bwMode="auto">
        <a:xfrm>
          <a:off x="0" y="0"/>
          <a:ext cx="1" cy="1"/>
        </a:xfrm>
        <a:custGeom>
          <a:avLst/>
          <a:gdLst/>
          <a:ahLst/>
          <a:cxnLst/>
          <a:rect l="0" t="0" r="0" b="0"/>
          <a:pathLst/>
        </a:custGeom>
        <a:noFill/>
        <a:ln w="3810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cs typeface="Arial" charset="0"/>
          </a:defRPr>
        </a:defPPr>
      </a:lstStyle>
    </a:lnDef>
  </a:objectDefaults>
  <a:extraClrSchemeLst>
    <a:extraClrScheme>
      <a:clrScheme name="1_BCIT SOT Proposed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CIT SOT Proposed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CIT SOT Proposed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CIT SOT Proposed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CIT SOT Proposed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CIT SOT Proposed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CIT SOT Proposed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BCIT SOT Proposed template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6633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Roger's Stream">
  <a:themeElements>
    <a:clrScheme name="Roger's Stream 11">
      <a:dk1>
        <a:srgbClr val="000514"/>
      </a:dk1>
      <a:lt1>
        <a:srgbClr val="FFFFFF"/>
      </a:lt1>
      <a:dk2>
        <a:srgbClr val="1563FF"/>
      </a:dk2>
      <a:lt2>
        <a:srgbClr val="E5E5FF"/>
      </a:lt2>
      <a:accent1>
        <a:srgbClr val="0099CC"/>
      </a:accent1>
      <a:accent2>
        <a:srgbClr val="A886E0"/>
      </a:accent2>
      <a:accent3>
        <a:srgbClr val="AAB7FF"/>
      </a:accent3>
      <a:accent4>
        <a:srgbClr val="DADADA"/>
      </a:accent4>
      <a:accent5>
        <a:srgbClr val="AACAE2"/>
      </a:accent5>
      <a:accent6>
        <a:srgbClr val="9879CB"/>
      </a:accent6>
      <a:hlink>
        <a:srgbClr val="FFCC00"/>
      </a:hlink>
      <a:folHlink>
        <a:srgbClr val="FFFFCC"/>
      </a:folHlink>
    </a:clrScheme>
    <a:fontScheme name="Roger's Stream">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Roger's 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Roger's 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Roger's 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Roger's 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Roger's 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Roger's 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Roger's 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Roger's 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Roger's 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
      <a:clrScheme name="Roger's Stream 10">
        <a:dk1>
          <a:srgbClr val="000514"/>
        </a:dk1>
        <a:lt1>
          <a:srgbClr val="FFFFFF"/>
        </a:lt1>
        <a:dk2>
          <a:srgbClr val="0F5FFF"/>
        </a:dk2>
        <a:lt2>
          <a:srgbClr val="E5E5FF"/>
        </a:lt2>
        <a:accent1>
          <a:srgbClr val="0099CC"/>
        </a:accent1>
        <a:accent2>
          <a:srgbClr val="A886E0"/>
        </a:accent2>
        <a:accent3>
          <a:srgbClr val="AAB6FF"/>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Roger's Stream 11">
        <a:dk1>
          <a:srgbClr val="000514"/>
        </a:dk1>
        <a:lt1>
          <a:srgbClr val="FFFFFF"/>
        </a:lt1>
        <a:dk2>
          <a:srgbClr val="1563FF"/>
        </a:dk2>
        <a:lt2>
          <a:srgbClr val="E5E5FF"/>
        </a:lt2>
        <a:accent1>
          <a:srgbClr val="0099CC"/>
        </a:accent1>
        <a:accent2>
          <a:srgbClr val="A886E0"/>
        </a:accent2>
        <a:accent3>
          <a:srgbClr val="AAB7FF"/>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BCIT SOT Proposed template</Template>
  <TotalTime>9484</TotalTime>
  <Words>1306</Words>
  <Application>Microsoft Office PowerPoint</Application>
  <PresentationFormat>On-screen Show (4:3)</PresentationFormat>
  <Paragraphs>249</Paragraphs>
  <Slides>24</Slides>
  <Notes>17</Notes>
  <HiddenSlides>6</HiddenSlides>
  <MMClips>1</MMClips>
  <ScaleCrop>false</ScaleCrop>
  <HeadingPairs>
    <vt:vector size="8" baseType="variant">
      <vt:variant>
        <vt:lpstr>Fonts Used</vt:lpstr>
      </vt:variant>
      <vt:variant>
        <vt:i4>8</vt:i4>
      </vt:variant>
      <vt:variant>
        <vt:lpstr>Theme</vt:lpstr>
      </vt:variant>
      <vt:variant>
        <vt:i4>3</vt:i4>
      </vt:variant>
      <vt:variant>
        <vt:lpstr>Embedded OLE Servers</vt:lpstr>
      </vt:variant>
      <vt:variant>
        <vt:i4>1</vt:i4>
      </vt:variant>
      <vt:variant>
        <vt:lpstr>Slide Titles</vt:lpstr>
      </vt:variant>
      <vt:variant>
        <vt:i4>24</vt:i4>
      </vt:variant>
    </vt:vector>
  </HeadingPairs>
  <TitlesOfParts>
    <vt:vector size="36" baseType="lpstr">
      <vt:lpstr>Arial</vt:lpstr>
      <vt:lpstr>Calibri</vt:lpstr>
      <vt:lpstr>Garamond</vt:lpstr>
      <vt:lpstr>Monotype Sorts</vt:lpstr>
      <vt:lpstr>Times New Roman</vt:lpstr>
      <vt:lpstr>Verdana</vt:lpstr>
      <vt:lpstr>Wingdings</vt:lpstr>
      <vt:lpstr>Wingdings 3</vt:lpstr>
      <vt:lpstr>1_BCIT SOT Proposed template</vt:lpstr>
      <vt:lpstr>Custom Design</vt:lpstr>
      <vt:lpstr>Roger's Stream</vt:lpstr>
      <vt:lpstr>Image</vt:lpstr>
      <vt:lpstr> Tire Pressure Monitoring Systems (TPMS)    </vt:lpstr>
      <vt:lpstr>Why have TPMS?</vt:lpstr>
      <vt:lpstr>Tire Pressure Adjustment</vt:lpstr>
      <vt:lpstr>Tire Pressure Monitoring</vt:lpstr>
      <vt:lpstr>TPMS Designs</vt:lpstr>
      <vt:lpstr>Indirect LTW</vt:lpstr>
      <vt:lpstr>Direct  TPMS</vt:lpstr>
      <vt:lpstr>PowerPoint Presentation</vt:lpstr>
      <vt:lpstr>TPMS Indicator Light</vt:lpstr>
      <vt:lpstr>Valve Stem Transmitter</vt:lpstr>
      <vt:lpstr>TPMS Sensor Battery</vt:lpstr>
      <vt:lpstr>Band-Mounted Transmitter</vt:lpstr>
      <vt:lpstr>Demounting</vt:lpstr>
      <vt:lpstr>Sensor Service</vt:lpstr>
      <vt:lpstr>Sensor Service – corroded valves</vt:lpstr>
      <vt:lpstr>Direct System Servicing</vt:lpstr>
      <vt:lpstr>Cautions</vt:lpstr>
      <vt:lpstr>TPMS Tools – Service Information</vt:lpstr>
      <vt:lpstr>TPMS Tools – Torque Tools</vt:lpstr>
      <vt:lpstr>TPMS Diagnosis</vt:lpstr>
      <vt:lpstr>TPMS Diagnosis – RFI Interference</vt:lpstr>
      <vt:lpstr>TPMS Diagnosis Tips</vt:lpstr>
      <vt:lpstr>Review #1</vt:lpstr>
      <vt:lpstr>Review #2</vt:lpstr>
    </vt:vector>
  </TitlesOfParts>
  <Company>BCIT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Course Title Would Go Here</dc:title>
  <dc:creator>Client Name</dc:creator>
  <cp:lastModifiedBy>Roger Bortignon</cp:lastModifiedBy>
  <cp:revision>170</cp:revision>
  <dcterms:created xsi:type="dcterms:W3CDTF">2006-04-19T21:37:06Z</dcterms:created>
  <dcterms:modified xsi:type="dcterms:W3CDTF">2016-01-18T19:53:29Z</dcterms:modified>
</cp:coreProperties>
</file>