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74" r:id="rId8"/>
    <p:sldId id="261" r:id="rId9"/>
    <p:sldId id="267" r:id="rId10"/>
    <p:sldId id="262" r:id="rId11"/>
    <p:sldId id="263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1" r:id="rId26"/>
    <p:sldId id="283" r:id="rId27"/>
    <p:sldId id="282" r:id="rId28"/>
    <p:sldId id="284" r:id="rId29"/>
    <p:sldId id="285" r:id="rId30"/>
    <p:sldId id="286" r:id="rId31"/>
    <p:sldId id="287" r:id="rId32"/>
    <p:sldId id="280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b="1" i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i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i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i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i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b="1" i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b="1" i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b="1" i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b="1" i="1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 i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4400" b="1" i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4400" b="1" i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4400" b="1" i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4400" b="1" i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kumimoji="1" lang="en-US" alt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 i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4400" b="1" i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4400" b="1" i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4400" b="1" i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4400" b="1" i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kumimoji="1" lang="en-US" alt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6200" y="228600"/>
            <a:ext cx="2133600" cy="6651625"/>
            <a:chOff x="48" y="144"/>
            <a:chExt cx="1344" cy="419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3" name="Group 51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61" name="Oval 52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Oval 53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Oval 54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Oval 55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Oval 56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Oval 57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Oval 58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Oval 59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9" name="Oval 60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0" name="Oval 61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Oval 62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" name="Oval 63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" name="Oval 64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" name="Oval 65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5" name="Oval 66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" name="Oval 67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7" name="Oval 68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4" name="Rectangle 69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Rectangle 70"/>
            <p:cNvSpPr>
              <a:spLocks noChangeArrowheads="1"/>
            </p:cNvSpPr>
            <p:nvPr/>
          </p:nvSpPr>
          <p:spPr bwMode="auto">
            <a:xfrm>
              <a:off x="48" y="240"/>
              <a:ext cx="240" cy="40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960" y="192"/>
              <a:ext cx="240" cy="41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Rectangle 74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Oval 75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 i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4400" b="1" i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4400" b="1" i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4400" b="1" i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4400" b="1" i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kumimoji="1" lang="en-US" alt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268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381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69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62225" y="2286000"/>
            <a:ext cx="5819775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9" name="Rectangle 7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" name="Rectangle 8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" name="Rectangle 8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95791-3B87-4800-B813-8A93DD4E1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76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BD742-54E1-4147-9DE5-A65753EE8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94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381000"/>
            <a:ext cx="1790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381000"/>
            <a:ext cx="5219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54792-0D23-4036-B03F-E6FDD95367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6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53309-CD73-488E-9C6F-FC5629D23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0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10EF2-D3F0-4E54-8CDA-A471E146D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61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2286000"/>
            <a:ext cx="3162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913" y="2286000"/>
            <a:ext cx="316388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752EB4-2007-4437-89A3-9B6B1DED4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82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C7B22-D02E-49C0-958E-861ADC299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52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377587-8FEF-4ED2-B311-44C67B952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96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A65EA-6273-4072-8EFF-B09779DC9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87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20AA7-5DCC-46CA-8570-BF014DA34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57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87B81-C8DE-4F66-9ECE-EEC9C10C0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90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 i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4400" b="1" i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4400" b="1" i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4400" b="1" i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4400" b="1" i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kumimoji="1" lang="en-US" alt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 i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4400" b="1" i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4400" b="1" i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4400" b="1" i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4400" b="1" i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kumimoji="1" lang="en-US" alt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2286000"/>
            <a:ext cx="64785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810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76200" y="228600"/>
            <a:ext cx="2133600" cy="6662738"/>
            <a:chOff x="48" y="144"/>
            <a:chExt cx="1344" cy="4197"/>
          </a:xfrm>
        </p:grpSpPr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8" name="Oval 10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79" name="Oval 11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0" name="Oval 12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9" name="Oval 21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90" name="Oval 22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91" name="Oval 23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92" name="Oval 24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93" name="Oval 25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94" name="Oval 26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95" name="Oval 27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96" name="Oval 28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97" name="Oval 29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98" name="Oval 30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99" name="Oval 31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00" name="Oval 32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01" name="Oval 33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02" name="Oval 34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03" name="Oval 35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04" name="Oval 36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05" name="Oval 37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06" name="Oval 38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07" name="Oval 39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08" name="Oval 40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09" name="Oval 41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10" name="Oval 42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11" name="Oval 43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12" name="Oval 44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13" name="Oval 45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14" name="Oval 46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15" name="Oval 47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16" name="Oval 48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17" name="Oval 49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18" name="Oval 50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19" name="Oval 51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20" name="Oval 52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81" name="Group 53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7222" name="Oval 54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23" name="Oval 55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24" name="Oval 56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25" name="Oval 57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26" name="Oval 58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27" name="Oval 59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28" name="Oval 60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29" name="Oval 61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30" name="Oval 62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31" name="Oval 63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32" name="Oval 64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33" name="Oval 65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34" name="Oval 66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35" name="Oval 67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36" name="Oval 68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37" name="Oval 69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38" name="Oval 70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239" name="Rectangle 71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40" name="Rectangle 72"/>
            <p:cNvSpPr>
              <a:spLocks noChangeArrowheads="1"/>
            </p:cNvSpPr>
            <p:nvPr/>
          </p:nvSpPr>
          <p:spPr bwMode="auto">
            <a:xfrm>
              <a:off x="48" y="240"/>
              <a:ext cx="240" cy="40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41" name="Rectangle 73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42" name="Rectangle 74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43" name="Rectangle 75"/>
            <p:cNvSpPr>
              <a:spLocks noChangeArrowheads="1"/>
            </p:cNvSpPr>
            <p:nvPr/>
          </p:nvSpPr>
          <p:spPr bwMode="auto">
            <a:xfrm>
              <a:off x="960" y="192"/>
              <a:ext cx="240" cy="41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44" name="Rectangle 76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45" name="Oval 77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246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050" y="6470650"/>
            <a:ext cx="13462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47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25" y="6477000"/>
            <a:ext cx="35401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48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FAAE45A-BA20-45EB-A4AC-6E91EA61004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4" name="Rectangle 81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 i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4400" b="1" i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4400" b="1" i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4400" b="1" i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4400" b="1" i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kumimoji="1" lang="en-US" altLang="en-US" sz="2400" b="0" i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65000"/>
        <a:buFont typeface="Wingdings" pitchFamily="2" charset="2"/>
        <a:buChar char="t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ekessel@hemetusd.org" TargetMode="External"/><Relationship Id="rId2" Type="http://schemas.openxmlformats.org/officeDocument/2006/relationships/hyperlink" Target="mailto:vbloom@hemetusd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381000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USING A DIGITAL VOLT- OHM - METER</a:t>
            </a: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2286000"/>
            <a:ext cx="5819775" cy="1752600"/>
          </a:xfrm>
        </p:spPr>
        <p:txBody>
          <a:bodyPr/>
          <a:lstStyle/>
          <a:p>
            <a:pPr algn="ctr" eaLnBrk="1" hangingPunct="1"/>
            <a:r>
              <a:rPr lang="en-US" altLang="en-US" b="1" smtClean="0"/>
              <a:t>Automotive Technology</a:t>
            </a:r>
            <a:r>
              <a:rPr lang="en-US" altLang="en-US" smtClean="0"/>
              <a:t> </a:t>
            </a:r>
          </a:p>
          <a:p>
            <a:pPr algn="ctr" eaLnBrk="1" hangingPunct="1"/>
            <a:r>
              <a:rPr lang="en-US" altLang="en-US" sz="3600" b="1" i="1" smtClean="0"/>
              <a:t>Learning How Electricity Works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810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en-US" sz="40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en-US" sz="40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Ohms </a:t>
            </a:r>
            <a:br>
              <a:rPr lang="en-US" sz="40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endParaRPr lang="en-US" sz="4000" b="1" i="1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057400"/>
            <a:ext cx="6478587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Ohms       </a:t>
            </a:r>
            <a:r>
              <a:rPr lang="el-GR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Ω</a:t>
            </a:r>
            <a:r>
              <a:rPr lang="en-US" sz="8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4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3503235"/>
            <a:ext cx="657225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Used for measuring resistance in a circuit through a load or to find out if a part of the circuit is connected to another.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Never when voltage is present!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09801"/>
            <a:ext cx="2305050" cy="12965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162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DC Voltage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DC voltage flows in only </a:t>
            </a:r>
            <a:r>
              <a:rPr lang="en-US" altLang="en-US" smtClean="0">
                <a:solidFill>
                  <a:srgbClr val="FF0000"/>
                </a:solidFill>
              </a:rPr>
              <a:t>one direction</a:t>
            </a:r>
            <a:r>
              <a:rPr lang="en-US" altLang="en-US" smtClean="0"/>
              <a:t>. 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2439988" y="3957638"/>
            <a:ext cx="5408612" cy="4762"/>
          </a:xfrm>
          <a:prstGeom prst="line">
            <a:avLst/>
          </a:prstGeom>
          <a:noFill/>
          <a:ln w="139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2438400" y="4495800"/>
            <a:ext cx="5410200" cy="0"/>
          </a:xfrm>
          <a:prstGeom prst="line">
            <a:avLst/>
          </a:prstGeom>
          <a:noFill/>
          <a:ln w="139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2438400" y="5105400"/>
            <a:ext cx="5410200" cy="0"/>
          </a:xfrm>
          <a:prstGeom prst="line">
            <a:avLst/>
          </a:prstGeom>
          <a:noFill/>
          <a:ln w="139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AC Voltage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2286000"/>
            <a:ext cx="6019800" cy="3886200"/>
          </a:xfrm>
        </p:spPr>
        <p:txBody>
          <a:bodyPr/>
          <a:lstStyle/>
          <a:p>
            <a:pPr eaLnBrk="1" hangingPunct="1"/>
            <a:r>
              <a:rPr lang="en-US" altLang="en-US" smtClean="0"/>
              <a:t>AC voltage flows </a:t>
            </a:r>
            <a:r>
              <a:rPr lang="en-US" altLang="en-US" smtClean="0">
                <a:solidFill>
                  <a:srgbClr val="FF0000"/>
                </a:solidFill>
              </a:rPr>
              <a:t>back and forth</a:t>
            </a:r>
            <a:r>
              <a:rPr lang="en-US" altLang="en-US" smtClean="0"/>
              <a:t>.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352800" y="3581400"/>
            <a:ext cx="3962400" cy="0"/>
          </a:xfrm>
          <a:prstGeom prst="line">
            <a:avLst/>
          </a:prstGeom>
          <a:noFill/>
          <a:ln w="139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352800" y="4191000"/>
            <a:ext cx="3962400" cy="0"/>
          </a:xfrm>
          <a:prstGeom prst="line">
            <a:avLst/>
          </a:prstGeom>
          <a:noFill/>
          <a:ln w="139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352800" y="4800600"/>
            <a:ext cx="3962400" cy="0"/>
          </a:xfrm>
          <a:prstGeom prst="line">
            <a:avLst/>
          </a:prstGeom>
          <a:noFill/>
          <a:ln w="1397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VOM Leads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2286000"/>
            <a:ext cx="6478587" cy="2362200"/>
          </a:xfrm>
        </p:spPr>
        <p:txBody>
          <a:bodyPr/>
          <a:lstStyle/>
          <a:p>
            <a:pPr eaLnBrk="1" hangingPunct="1"/>
            <a:r>
              <a:rPr lang="en-US" altLang="en-US" b="1" i="1" smtClean="0"/>
              <a:t>Inspect VOM leads and determine how to hook up to VOM.</a:t>
            </a:r>
            <a:r>
              <a:rPr lang="en-US" altLang="en-US" smtClean="0"/>
              <a:t> </a:t>
            </a:r>
          </a:p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BLACK LEAD → Common Ground (-)</a:t>
            </a:r>
          </a:p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RED LEAD → </a:t>
            </a:r>
            <a:r>
              <a:rPr lang="el-GR" altLang="en-US" b="1" smtClean="0">
                <a:solidFill>
                  <a:srgbClr val="FF0000"/>
                </a:solidFill>
              </a:rPr>
              <a:t>Ω</a:t>
            </a:r>
            <a:r>
              <a:rPr lang="en-US" altLang="en-US" b="1" smtClean="0">
                <a:solidFill>
                  <a:srgbClr val="FF0000"/>
                </a:solidFill>
              </a:rPr>
              <a:t> Volts Hz (+)</a:t>
            </a:r>
            <a:r>
              <a:rPr lang="en-US" altLang="en-US" b="1" smtClean="0">
                <a:solidFill>
                  <a:schemeClr val="bg1"/>
                </a:solidFill>
              </a:rPr>
              <a:t> </a:t>
            </a:r>
            <a:endParaRPr lang="en-US" altLang="en-US" b="1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b="1" smtClean="0">
              <a:solidFill>
                <a:srgbClr val="FF0000"/>
              </a:solidFill>
            </a:endParaRPr>
          </a:p>
        </p:txBody>
      </p:sp>
      <p:pic>
        <p:nvPicPr>
          <p:cNvPr id="14340" name="Picture 4" descr="13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97400"/>
            <a:ext cx="32004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VOM Battery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Determine DVOM Battery Location 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Inside back cover</a:t>
            </a:r>
          </a:p>
        </p:txBody>
      </p:sp>
      <p:pic>
        <p:nvPicPr>
          <p:cNvPr id="15364" name="Picture 4" descr="flc70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76638"/>
            <a:ext cx="3200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DVOM Scale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86000"/>
            <a:ext cx="6478588" cy="2209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Always estimate what readings you anticipate getting and then set the meter to a value </a:t>
            </a:r>
            <a:r>
              <a:rPr lang="en-US" altLang="en-US" b="1" smtClean="0">
                <a:solidFill>
                  <a:srgbClr val="FF0000"/>
                </a:solidFill>
              </a:rPr>
              <a:t>higher</a:t>
            </a:r>
            <a:r>
              <a:rPr lang="en-US" altLang="en-US" b="1" smtClean="0"/>
              <a:t> than what you are expecting to measure.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 smtClean="0"/>
          </a:p>
        </p:txBody>
      </p:sp>
      <p:pic>
        <p:nvPicPr>
          <p:cNvPr id="16388" name="Picture 4" descr="37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17319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OhmmeterOh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1885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Meters that do not have adjustable range settings are called </a:t>
            </a:r>
            <a:r>
              <a:rPr lang="en-US" altLang="en-US" smtClean="0">
                <a:solidFill>
                  <a:srgbClr val="FF0000"/>
                </a:solidFill>
              </a:rPr>
              <a:t>auto-ranging</a:t>
            </a:r>
            <a:r>
              <a:rPr lang="en-US" altLang="en-US" smtClean="0"/>
              <a:t>. 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7412" name="Picture 4" descr="digitalmulti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29035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Automotive Use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2286000"/>
            <a:ext cx="6478587" cy="121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What scale would you use to test the battery voltage of most cars?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altLang="en-US" sz="2800" dirty="0" smtClean="0">
                <a:solidFill>
                  <a:srgbClr val="FF0000"/>
                </a:solidFill>
              </a:rPr>
              <a:t> V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18436" name="Picture 4" descr="checking_voltage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1238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3970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Continuity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2286000"/>
            <a:ext cx="6478587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To test the </a:t>
            </a:r>
            <a:r>
              <a:rPr lang="en-US" altLang="en-US" b="1" i="1" smtClean="0"/>
              <a:t>continuity </a:t>
            </a:r>
            <a:r>
              <a:rPr lang="en-US" altLang="en-US" smtClean="0"/>
              <a:t>or “connectedness” of a circuit, you should use what scale?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solidFill>
                  <a:srgbClr val="FF0000"/>
                </a:solidFill>
              </a:rPr>
              <a:t>Ohms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191000"/>
            <a:ext cx="3886200" cy="218598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Continuity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2286000"/>
            <a:ext cx="67056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You should </a:t>
            </a:r>
            <a:r>
              <a:rPr lang="en-US" altLang="en-US" b="1" i="1" dirty="0" smtClean="0">
                <a:solidFill>
                  <a:srgbClr val="FF0000"/>
                </a:solidFill>
              </a:rPr>
              <a:t>never</a:t>
            </a:r>
            <a:r>
              <a:rPr lang="en-US" altLang="en-US" sz="2800" b="1" i="1" dirty="0" smtClean="0"/>
              <a:t> </a:t>
            </a:r>
            <a:r>
              <a:rPr lang="en-US" altLang="en-US" sz="2800" dirty="0" smtClean="0"/>
              <a:t>use which scale when the power is turned on or connected to the circuit?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FF0000"/>
                </a:solidFill>
              </a:rPr>
              <a:t>Ohms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</p:txBody>
      </p:sp>
      <p:pic>
        <p:nvPicPr>
          <p:cNvPr id="20485" name="Picture 5" descr="C:\Users\Vbloom\Downloads\20161010_094858_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0"/>
            <a:ext cx="419100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https://upload.wikimedia.org/wikipedia/commons/thumb/3/31/ProhibitionSign2.svg/2000px-ProhibitionSign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0419"/>
            <a:ext cx="3498056" cy="349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What is Electricity?</a:t>
            </a:r>
          </a:p>
        </p:txBody>
      </p:sp>
      <p:pic>
        <p:nvPicPr>
          <p:cNvPr id="4099" name="Picture 4" descr="sup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5791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Car Battery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Car batteries are for </a:t>
            </a:r>
            <a:r>
              <a:rPr lang="en-US" altLang="en-US" b="1" smtClean="0">
                <a:solidFill>
                  <a:srgbClr val="FF0000"/>
                </a:solidFill>
              </a:rPr>
              <a:t>storing</a:t>
            </a:r>
            <a:r>
              <a:rPr lang="en-US" altLang="en-US" smtClean="0"/>
              <a:t> electricity, but they do not produce it. 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2532" name="Picture 4" descr="caraudioaccessories-batt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400"/>
            <a:ext cx="32004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Draw Test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Milli-amp scales can be used for what test? </a:t>
            </a:r>
          </a:p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Draw Test</a:t>
            </a:r>
          </a:p>
        </p:txBody>
      </p:sp>
      <p:pic>
        <p:nvPicPr>
          <p:cNvPr id="23556" name="Picture 4" descr="hppp_0909_14_z+19_ways_to_diagnose_car_engine_problems+batt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29114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Diode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2286000"/>
            <a:ext cx="6478587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 Diode is a </a:t>
            </a:r>
            <a:r>
              <a:rPr lang="en-US" altLang="en-US" b="1" smtClean="0">
                <a:solidFill>
                  <a:srgbClr val="FF0000"/>
                </a:solidFill>
              </a:rPr>
              <a:t>one way check valve</a:t>
            </a:r>
            <a:r>
              <a:rPr lang="en-US" altLang="en-US" smtClean="0"/>
              <a:t> for electricity.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pic>
        <p:nvPicPr>
          <p:cNvPr id="24580" name="Picture 4" descr="power-hou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59113"/>
            <a:ext cx="4248150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2209800" y="4495800"/>
            <a:ext cx="1143000" cy="0"/>
          </a:xfrm>
          <a:prstGeom prst="line">
            <a:avLst/>
          </a:prstGeom>
          <a:noFill/>
          <a:ln w="139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3352800" y="4267200"/>
            <a:ext cx="0" cy="457200"/>
          </a:xfrm>
          <a:prstGeom prst="line">
            <a:avLst/>
          </a:prstGeom>
          <a:noFill/>
          <a:ln w="139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3352800" y="4495800"/>
            <a:ext cx="533400" cy="0"/>
          </a:xfrm>
          <a:prstGeom prst="line">
            <a:avLst/>
          </a:prstGeom>
          <a:noFill/>
          <a:ln w="139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2209800" y="5257800"/>
            <a:ext cx="1676400" cy="0"/>
          </a:xfrm>
          <a:prstGeom prst="line">
            <a:avLst/>
          </a:prstGeom>
          <a:noFill/>
          <a:ln w="139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H="1">
            <a:off x="2133600" y="6019800"/>
            <a:ext cx="1676400" cy="0"/>
          </a:xfrm>
          <a:prstGeom prst="line">
            <a:avLst/>
          </a:prstGeom>
          <a:noFill/>
          <a:ln w="1397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2590800" y="5638800"/>
            <a:ext cx="685800" cy="914400"/>
          </a:xfrm>
          <a:prstGeom prst="line">
            <a:avLst/>
          </a:prstGeom>
          <a:noFill/>
          <a:ln w="139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Resistance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Define the following terms in relation to </a:t>
            </a:r>
            <a:r>
              <a:rPr lang="en-US" altLang="en-US" b="1" i="1" smtClean="0"/>
              <a:t>resistance </a:t>
            </a:r>
            <a:r>
              <a:rPr lang="en-US" altLang="en-US" i="1" smtClean="0"/>
              <a:t>(ohms)</a:t>
            </a:r>
            <a:r>
              <a:rPr lang="en-US" altLang="en-US" smtClean="0"/>
              <a:t>: </a:t>
            </a:r>
          </a:p>
          <a:p>
            <a:pPr eaLnBrk="1" hangingPunct="1"/>
            <a:r>
              <a:rPr lang="en-US" altLang="en-US" smtClean="0"/>
              <a:t>Infinity = </a:t>
            </a:r>
            <a:r>
              <a:rPr lang="en-US" altLang="en-US" smtClean="0">
                <a:solidFill>
                  <a:srgbClr val="FF0000"/>
                </a:solidFill>
              </a:rPr>
              <a:t>not connected</a:t>
            </a:r>
          </a:p>
          <a:p>
            <a:pPr eaLnBrk="1" hangingPunct="1"/>
            <a:r>
              <a:rPr lang="en-US" altLang="en-US" smtClean="0"/>
              <a:t>Open = </a:t>
            </a:r>
            <a:r>
              <a:rPr lang="en-US" altLang="en-US" smtClean="0">
                <a:solidFill>
                  <a:srgbClr val="FF0000"/>
                </a:solidFill>
              </a:rPr>
              <a:t>not connected or </a:t>
            </a:r>
            <a:r>
              <a:rPr lang="en-US" altLang="en-US" b="1" smtClean="0">
                <a:solidFill>
                  <a:srgbClr val="FF0000"/>
                </a:solidFill>
              </a:rPr>
              <a:t>“off”</a:t>
            </a:r>
          </a:p>
          <a:p>
            <a:pPr eaLnBrk="1" hangingPunct="1"/>
            <a:r>
              <a:rPr lang="en-US" altLang="en-US" smtClean="0"/>
              <a:t>Closed = </a:t>
            </a:r>
            <a:r>
              <a:rPr lang="en-US" altLang="en-US" smtClean="0">
                <a:solidFill>
                  <a:srgbClr val="FF0000"/>
                </a:solidFill>
              </a:rPr>
              <a:t>connected or “</a:t>
            </a:r>
            <a:r>
              <a:rPr lang="en-US" altLang="en-US" b="1" smtClean="0">
                <a:solidFill>
                  <a:srgbClr val="FF0000"/>
                </a:solidFill>
              </a:rPr>
              <a:t>on</a:t>
            </a:r>
            <a:r>
              <a:rPr lang="en-US" altLang="en-US" smtClean="0">
                <a:solidFill>
                  <a:srgbClr val="FF0000"/>
                </a:solidFill>
              </a:rPr>
              <a:t>”</a:t>
            </a:r>
          </a:p>
          <a:p>
            <a:pPr eaLnBrk="1" hangingPunct="1"/>
            <a:r>
              <a:rPr lang="en-US" altLang="en-US" smtClean="0"/>
              <a:t>Shorted = </a:t>
            </a:r>
            <a:r>
              <a:rPr lang="en-US" altLang="en-US" smtClean="0">
                <a:solidFill>
                  <a:srgbClr val="FF0000"/>
                </a:solidFill>
              </a:rPr>
              <a:t>Power to ground with no load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7162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en-US" sz="3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en-US" sz="3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OPEN CIRCUIT VOLTAGE CHART for 12 Volt Battery 	</a:t>
            </a:r>
            <a:br>
              <a:rPr lang="en-US" sz="3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endParaRPr lang="en-US" sz="3200" b="1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26627" name="Picture 5" descr="carvolt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2057400"/>
            <a:ext cx="28114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state_of_ch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43799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4419600"/>
            <a:ext cx="28956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the chart at left, the battery in this picture above is about 92% full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81200" y="2286000"/>
          <a:ext cx="6629400" cy="2819399"/>
        </p:xfrm>
        <a:graphic>
          <a:graphicData uri="http://schemas.openxmlformats.org/drawingml/2006/table">
            <a:tbl>
              <a:tblPr/>
              <a:tblGrid>
                <a:gridCol w="7620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  <a:gridCol w="533400"/>
              </a:tblGrid>
              <a:tr h="1999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Times New Roman"/>
                        </a:rPr>
                        <a:t>DC Voltage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Times New Roman"/>
                        </a:rPr>
                        <a:t>12.70 V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Times New Roman"/>
                        </a:rPr>
                        <a:t>12.58 </a:t>
                      </a:r>
                      <a:r>
                        <a:rPr lang="en-US" sz="1100" b="1" dirty="0">
                          <a:latin typeface="Calibri"/>
                          <a:ea typeface="Times New Roman"/>
                        </a:rPr>
                        <a:t>V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Times New Roman"/>
                        </a:rPr>
                        <a:t>12.46 </a:t>
                      </a:r>
                      <a:r>
                        <a:rPr lang="en-US" sz="1100" b="1" dirty="0">
                          <a:latin typeface="Calibri"/>
                          <a:ea typeface="Times New Roman"/>
                        </a:rPr>
                        <a:t>V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Times New Roman"/>
                        </a:rPr>
                        <a:t>12.36 </a:t>
                      </a:r>
                      <a:r>
                        <a:rPr lang="en-US" sz="1100" b="1" dirty="0">
                          <a:latin typeface="Calibri"/>
                          <a:ea typeface="Times New Roman"/>
                        </a:rPr>
                        <a:t>V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Times New Roman"/>
                        </a:rPr>
                        <a:t>12.28 </a:t>
                      </a:r>
                      <a:r>
                        <a:rPr lang="en-US" sz="1100" b="1" dirty="0">
                          <a:latin typeface="Calibri"/>
                          <a:ea typeface="Times New Roman"/>
                        </a:rPr>
                        <a:t>V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Times New Roman"/>
                        </a:rPr>
                        <a:t>12.20 </a:t>
                      </a:r>
                      <a:r>
                        <a:rPr lang="en-US" sz="1100" b="1" dirty="0">
                          <a:latin typeface="Calibri"/>
                          <a:ea typeface="Times New Roman"/>
                        </a:rPr>
                        <a:t>V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Times New Roman"/>
                        </a:rPr>
                        <a:t>12.12 </a:t>
                      </a:r>
                      <a:r>
                        <a:rPr lang="en-US" sz="1100" b="1" dirty="0">
                          <a:latin typeface="Calibri"/>
                          <a:ea typeface="Times New Roman"/>
                        </a:rPr>
                        <a:t>V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Times New Roman"/>
                        </a:rPr>
                        <a:t>12.04 </a:t>
                      </a:r>
                      <a:r>
                        <a:rPr lang="en-US" sz="1100" b="1" dirty="0">
                          <a:latin typeface="Calibri"/>
                          <a:ea typeface="Times New Roman"/>
                        </a:rPr>
                        <a:t>V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Times New Roman"/>
                        </a:rPr>
                        <a:t>11.98 </a:t>
                      </a:r>
                      <a:r>
                        <a:rPr lang="en-US" sz="1100" b="1" dirty="0">
                          <a:latin typeface="Calibri"/>
                          <a:ea typeface="Times New Roman"/>
                        </a:rPr>
                        <a:t>V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Times New Roman"/>
                        </a:rPr>
                        <a:t>11.94V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9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Times New Roman"/>
                        </a:rPr>
                        <a:t>11.90V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Calibri"/>
                          <a:ea typeface="Times New Roman"/>
                        </a:rPr>
                        <a:t>Percent Full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</a:rPr>
                        <a:t> 0%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</a:rPr>
                        <a:t> 10%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</a:rPr>
                        <a:t> 20%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</a:rPr>
                        <a:t> 30%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</a:rPr>
                        <a:t> 40%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Times New Roman"/>
                        </a:rPr>
                        <a:t> 50%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</a:rPr>
                        <a:t> 60%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</a:rPr>
                        <a:t>  70%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</a:rPr>
                        <a:t>  80%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Times New Roman"/>
                        </a:rPr>
                        <a:t> 90%</a:t>
                      </a:r>
                      <a:endParaRPr lang="en-US" sz="100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Times New Roman"/>
                        </a:rPr>
                        <a:t> 100%</a:t>
                      </a:r>
                      <a:endParaRPr lang="en-US" sz="1000" dirty="0">
                        <a:latin typeface="Times New Roman"/>
                        <a:ea typeface="Times New Roman"/>
                      </a:endParaRP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68" name="Oval 12"/>
          <p:cNvSpPr>
            <a:spLocks noChangeArrowheads="1"/>
          </p:cNvSpPr>
          <p:nvPr/>
        </p:nvSpPr>
        <p:spPr bwMode="auto">
          <a:xfrm>
            <a:off x="617538" y="38100"/>
            <a:ext cx="65087" cy="523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69" name="Oval 13"/>
          <p:cNvSpPr>
            <a:spLocks noChangeArrowheads="1"/>
          </p:cNvSpPr>
          <p:nvPr/>
        </p:nvSpPr>
        <p:spPr bwMode="auto">
          <a:xfrm>
            <a:off x="403225" y="44450"/>
            <a:ext cx="65088" cy="523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70" name="AutoShape 14"/>
          <p:cNvSpPr>
            <a:spLocks noChangeShapeType="1"/>
          </p:cNvSpPr>
          <p:nvPr/>
        </p:nvSpPr>
        <p:spPr bwMode="auto">
          <a:xfrm flipV="1">
            <a:off x="650875" y="73025"/>
            <a:ext cx="506413" cy="166688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67" name="AutoShape 11"/>
          <p:cNvSpPr>
            <a:spLocks noChangeShapeType="1"/>
          </p:cNvSpPr>
          <p:nvPr/>
        </p:nvSpPr>
        <p:spPr bwMode="auto">
          <a:xfrm flipH="1">
            <a:off x="-65088" y="69850"/>
            <a:ext cx="650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65" name="AutoShape 9"/>
          <p:cNvSpPr>
            <a:spLocks noChangeShapeType="1"/>
          </p:cNvSpPr>
          <p:nvPr/>
        </p:nvSpPr>
        <p:spPr bwMode="auto">
          <a:xfrm flipH="1">
            <a:off x="-50800" y="63500"/>
            <a:ext cx="650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66" name="AutoShape 10"/>
          <p:cNvSpPr>
            <a:spLocks noChangeShapeType="1"/>
          </p:cNvSpPr>
          <p:nvPr/>
        </p:nvSpPr>
        <p:spPr bwMode="auto">
          <a:xfrm flipH="1">
            <a:off x="439738" y="76200"/>
            <a:ext cx="650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64" name="AutoShape 8"/>
          <p:cNvSpPr>
            <a:spLocks noChangeShapeType="1"/>
          </p:cNvSpPr>
          <p:nvPr/>
        </p:nvSpPr>
        <p:spPr bwMode="auto">
          <a:xfrm flipH="1">
            <a:off x="-63500" y="69850"/>
            <a:ext cx="650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63" name="AutoShape 7"/>
          <p:cNvSpPr>
            <a:spLocks noChangeShapeType="1"/>
          </p:cNvSpPr>
          <p:nvPr/>
        </p:nvSpPr>
        <p:spPr bwMode="auto">
          <a:xfrm flipH="1">
            <a:off x="-58738" y="69850"/>
            <a:ext cx="650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61" name="AutoShape 5"/>
          <p:cNvSpPr>
            <a:spLocks noChangeShapeType="1"/>
          </p:cNvSpPr>
          <p:nvPr/>
        </p:nvSpPr>
        <p:spPr bwMode="auto">
          <a:xfrm flipH="1">
            <a:off x="-63500" y="76200"/>
            <a:ext cx="650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62" name="AutoShape 6"/>
          <p:cNvSpPr>
            <a:spLocks noChangeShapeType="1"/>
          </p:cNvSpPr>
          <p:nvPr/>
        </p:nvSpPr>
        <p:spPr bwMode="auto">
          <a:xfrm flipH="1">
            <a:off x="434975" y="69850"/>
            <a:ext cx="650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60" name="AutoShape 4"/>
          <p:cNvSpPr>
            <a:spLocks noChangeShapeType="1"/>
          </p:cNvSpPr>
          <p:nvPr/>
        </p:nvSpPr>
        <p:spPr bwMode="auto">
          <a:xfrm flipH="1">
            <a:off x="-55563" y="76200"/>
            <a:ext cx="650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AutoShape 3"/>
          <p:cNvSpPr>
            <a:spLocks noChangeShapeType="1"/>
          </p:cNvSpPr>
          <p:nvPr/>
        </p:nvSpPr>
        <p:spPr bwMode="auto">
          <a:xfrm flipH="1">
            <a:off x="-63500" y="76200"/>
            <a:ext cx="650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8" name="AutoShape 2"/>
          <p:cNvSpPr>
            <a:spLocks noChangeShapeType="1"/>
          </p:cNvSpPr>
          <p:nvPr/>
        </p:nvSpPr>
        <p:spPr bwMode="auto">
          <a:xfrm flipH="1">
            <a:off x="438150" y="76200"/>
            <a:ext cx="650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7" name="AutoShape 1"/>
          <p:cNvSpPr>
            <a:spLocks noChangeShapeType="1"/>
          </p:cNvSpPr>
          <p:nvPr/>
        </p:nvSpPr>
        <p:spPr bwMode="auto">
          <a:xfrm flipH="1">
            <a:off x="430213" y="76200"/>
            <a:ext cx="650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71" name="Oval 15"/>
          <p:cNvSpPr>
            <a:spLocks noChangeArrowheads="1"/>
          </p:cNvSpPr>
          <p:nvPr/>
        </p:nvSpPr>
        <p:spPr bwMode="auto">
          <a:xfrm>
            <a:off x="403225" y="42863"/>
            <a:ext cx="65088" cy="5238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667000" y="4724400"/>
            <a:ext cx="122238" cy="122238"/>
          </a:xfrm>
          <a:prstGeom prst="ellipse">
            <a:avLst/>
          </a:prstGeom>
          <a:solidFill>
            <a:schemeClr val="bg1"/>
          </a:solidFill>
          <a:ln w="139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200400" y="4495800"/>
            <a:ext cx="122238" cy="122238"/>
          </a:xfrm>
          <a:prstGeom prst="ellipse">
            <a:avLst/>
          </a:prstGeom>
          <a:solidFill>
            <a:schemeClr val="bg1"/>
          </a:solidFill>
          <a:ln w="139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733800" y="4267200"/>
            <a:ext cx="122238" cy="122238"/>
          </a:xfrm>
          <a:prstGeom prst="ellipse">
            <a:avLst/>
          </a:prstGeom>
          <a:solidFill>
            <a:schemeClr val="bg1"/>
          </a:solidFill>
          <a:ln w="139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267200" y="4038600"/>
            <a:ext cx="122238" cy="122238"/>
          </a:xfrm>
          <a:prstGeom prst="ellipse">
            <a:avLst/>
          </a:prstGeom>
          <a:solidFill>
            <a:schemeClr val="bg1"/>
          </a:solidFill>
          <a:ln w="139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800600" y="3810000"/>
            <a:ext cx="122238" cy="122238"/>
          </a:xfrm>
          <a:prstGeom prst="ellipse">
            <a:avLst/>
          </a:prstGeom>
          <a:solidFill>
            <a:schemeClr val="bg1"/>
          </a:solidFill>
          <a:ln w="139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334000" y="3581400"/>
            <a:ext cx="122238" cy="122238"/>
          </a:xfrm>
          <a:prstGeom prst="ellipse">
            <a:avLst/>
          </a:prstGeom>
          <a:solidFill>
            <a:schemeClr val="bg1"/>
          </a:solidFill>
          <a:ln w="139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867400" y="3429000"/>
            <a:ext cx="122238" cy="122238"/>
          </a:xfrm>
          <a:prstGeom prst="ellipse">
            <a:avLst/>
          </a:prstGeom>
          <a:solidFill>
            <a:schemeClr val="bg1"/>
          </a:solidFill>
          <a:ln w="139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400800" y="3200400"/>
            <a:ext cx="122238" cy="122238"/>
          </a:xfrm>
          <a:prstGeom prst="ellipse">
            <a:avLst/>
          </a:prstGeom>
          <a:solidFill>
            <a:schemeClr val="bg1"/>
          </a:solidFill>
          <a:ln w="139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934200" y="2971800"/>
            <a:ext cx="122238" cy="122238"/>
          </a:xfrm>
          <a:prstGeom prst="ellipse">
            <a:avLst/>
          </a:prstGeom>
          <a:solidFill>
            <a:schemeClr val="bg1"/>
          </a:solidFill>
          <a:ln w="139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467600" y="2743200"/>
            <a:ext cx="122238" cy="122238"/>
          </a:xfrm>
          <a:prstGeom prst="ellipse">
            <a:avLst/>
          </a:prstGeom>
          <a:solidFill>
            <a:schemeClr val="bg1"/>
          </a:solidFill>
          <a:ln w="139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8001000" y="2514600"/>
            <a:ext cx="122238" cy="122238"/>
          </a:xfrm>
          <a:prstGeom prst="ellipse">
            <a:avLst/>
          </a:prstGeom>
          <a:solidFill>
            <a:schemeClr val="bg1"/>
          </a:solidFill>
          <a:ln w="1397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7860" name="Straight Connector 29"/>
          <p:cNvCxnSpPr>
            <a:cxnSpLocks noChangeShapeType="1"/>
            <a:stCxn id="18" idx="2"/>
            <a:endCxn id="28" idx="6"/>
          </p:cNvCxnSpPr>
          <p:nvPr/>
        </p:nvCxnSpPr>
        <p:spPr bwMode="auto">
          <a:xfrm flipV="1">
            <a:off x="2667000" y="2576513"/>
            <a:ext cx="5456238" cy="220980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61" name="TextBox 45"/>
          <p:cNvSpPr txBox="1">
            <a:spLocks noChangeArrowheads="1"/>
          </p:cNvSpPr>
          <p:nvPr/>
        </p:nvSpPr>
        <p:spPr bwMode="auto">
          <a:xfrm>
            <a:off x="1828800" y="15240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itchFamily="2" charset="2"/>
              <a:buChar char="t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Arial" charset="0"/>
              </a:rPr>
              <a:t>Note the correlation between voltage and percentage full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552575" y="533400"/>
            <a:ext cx="7620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 i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4400" b="1" i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4400" b="1" i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4400" b="1" i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4400" b="1" i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/>
              <a:t>Measure the Voltage of a D cell Battery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3276600" y="21336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 i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4400" b="1" i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4400" b="1" i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4400" b="1" i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4400" b="1" i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Use V      Scale</a:t>
            </a:r>
          </a:p>
        </p:txBody>
      </p:sp>
      <p:cxnSp>
        <p:nvCxnSpPr>
          <p:cNvPr id="28676" name="Straight Connector 5"/>
          <p:cNvCxnSpPr>
            <a:cxnSpLocks noChangeShapeType="1"/>
          </p:cNvCxnSpPr>
          <p:nvPr/>
        </p:nvCxnSpPr>
        <p:spPr bwMode="auto">
          <a:xfrm>
            <a:off x="5029200" y="2362200"/>
            <a:ext cx="609600" cy="0"/>
          </a:xfrm>
          <a:prstGeom prst="line">
            <a:avLst/>
          </a:prstGeom>
          <a:noFill/>
          <a:ln w="889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28677" name="Straight Connector 7"/>
          <p:cNvCxnSpPr>
            <a:cxnSpLocks noChangeShapeType="1"/>
          </p:cNvCxnSpPr>
          <p:nvPr/>
        </p:nvCxnSpPr>
        <p:spPr bwMode="auto">
          <a:xfrm>
            <a:off x="5029200" y="2514600"/>
            <a:ext cx="152400" cy="0"/>
          </a:xfrm>
          <a:prstGeom prst="line">
            <a:avLst/>
          </a:prstGeom>
          <a:noFill/>
          <a:ln w="889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28678" name="Straight Connector 9"/>
          <p:cNvCxnSpPr>
            <a:cxnSpLocks noChangeShapeType="1"/>
          </p:cNvCxnSpPr>
          <p:nvPr/>
        </p:nvCxnSpPr>
        <p:spPr bwMode="auto">
          <a:xfrm>
            <a:off x="5257800" y="2514600"/>
            <a:ext cx="152400" cy="0"/>
          </a:xfrm>
          <a:prstGeom prst="line">
            <a:avLst/>
          </a:prstGeom>
          <a:noFill/>
          <a:ln w="889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28679" name="Straight Connector 10"/>
          <p:cNvCxnSpPr>
            <a:cxnSpLocks noChangeShapeType="1"/>
          </p:cNvCxnSpPr>
          <p:nvPr/>
        </p:nvCxnSpPr>
        <p:spPr bwMode="auto">
          <a:xfrm>
            <a:off x="5486400" y="2514600"/>
            <a:ext cx="152400" cy="0"/>
          </a:xfrm>
          <a:prstGeom prst="line">
            <a:avLst/>
          </a:prstGeom>
          <a:noFill/>
          <a:ln w="88900" algn="ctr">
            <a:solidFill>
              <a:schemeClr val="tx2"/>
            </a:solidFill>
            <a:round/>
            <a:headEnd/>
            <a:tailEnd/>
          </a:ln>
        </p:spPr>
      </p:cxnSp>
      <p:pic>
        <p:nvPicPr>
          <p:cNvPr id="2868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895600"/>
            <a:ext cx="4067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81" name="Object 6"/>
          <p:cNvGraphicFramePr>
            <a:graphicFrameLocks noChangeAspect="1"/>
          </p:cNvGraphicFramePr>
          <p:nvPr/>
        </p:nvGraphicFramePr>
        <p:xfrm>
          <a:off x="4041775" y="3314700"/>
          <a:ext cx="2498725" cy="354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PhotoImpact" r:id="rId4" imgW="15510233" imgH="22001411" progId="PI3.Image">
                  <p:embed/>
                </p:oleObj>
              </mc:Choice>
              <mc:Fallback>
                <p:oleObj name="PhotoImpact" r:id="rId4" imgW="15510233" imgH="22001411" progId="PI3.Imag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3314700"/>
                        <a:ext cx="2498725" cy="354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52800"/>
            <a:ext cx="36576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1600200" y="381000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 i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4400" b="1" i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4400" b="1" i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4400" b="1" i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4400" b="1" i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/>
              <a:t>Measure the Voltage of a AA Battery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3276600" y="213360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 i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4400" b="1" i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4400" b="1" i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4400" b="1" i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4400" b="1" i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Use V      Scale</a:t>
            </a:r>
          </a:p>
        </p:txBody>
      </p:sp>
      <p:cxnSp>
        <p:nvCxnSpPr>
          <p:cNvPr id="29701" name="Straight Connector 5"/>
          <p:cNvCxnSpPr>
            <a:cxnSpLocks noChangeShapeType="1"/>
          </p:cNvCxnSpPr>
          <p:nvPr/>
        </p:nvCxnSpPr>
        <p:spPr bwMode="auto">
          <a:xfrm>
            <a:off x="5029200" y="2362200"/>
            <a:ext cx="609600" cy="0"/>
          </a:xfrm>
          <a:prstGeom prst="line">
            <a:avLst/>
          </a:prstGeom>
          <a:noFill/>
          <a:ln w="889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29702" name="Straight Connector 7"/>
          <p:cNvCxnSpPr>
            <a:cxnSpLocks noChangeShapeType="1"/>
          </p:cNvCxnSpPr>
          <p:nvPr/>
        </p:nvCxnSpPr>
        <p:spPr bwMode="auto">
          <a:xfrm>
            <a:off x="5029200" y="2514600"/>
            <a:ext cx="152400" cy="0"/>
          </a:xfrm>
          <a:prstGeom prst="line">
            <a:avLst/>
          </a:prstGeom>
          <a:noFill/>
          <a:ln w="889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29703" name="Straight Connector 9"/>
          <p:cNvCxnSpPr>
            <a:cxnSpLocks noChangeShapeType="1"/>
          </p:cNvCxnSpPr>
          <p:nvPr/>
        </p:nvCxnSpPr>
        <p:spPr bwMode="auto">
          <a:xfrm>
            <a:off x="5257800" y="2514600"/>
            <a:ext cx="152400" cy="0"/>
          </a:xfrm>
          <a:prstGeom prst="line">
            <a:avLst/>
          </a:prstGeom>
          <a:noFill/>
          <a:ln w="889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29704" name="Straight Connector 10"/>
          <p:cNvCxnSpPr>
            <a:cxnSpLocks noChangeShapeType="1"/>
          </p:cNvCxnSpPr>
          <p:nvPr/>
        </p:nvCxnSpPr>
        <p:spPr bwMode="auto">
          <a:xfrm>
            <a:off x="5486400" y="2514600"/>
            <a:ext cx="152400" cy="0"/>
          </a:xfrm>
          <a:prstGeom prst="line">
            <a:avLst/>
          </a:prstGeom>
          <a:noFill/>
          <a:ln w="88900" algn="ctr">
            <a:solidFill>
              <a:schemeClr val="tx2"/>
            </a:solidFill>
            <a:round/>
            <a:headEnd/>
            <a:tailEnd/>
          </a:ln>
        </p:spPr>
      </p:cxnSp>
      <p:pic>
        <p:nvPicPr>
          <p:cNvPr id="2970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2867025"/>
            <a:ext cx="4067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600200" y="381000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 i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4400" b="1" i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4400" b="1" i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4400" b="1" i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4400" b="1" i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/>
              <a:t>Measure the Voltage of a 9V Battery</a:t>
            </a: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2743200" y="2133600"/>
            <a:ext cx="518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 i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4400" b="1" i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4400" b="1" i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4400" b="1" i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4400" b="1" i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Use V      Scale</a:t>
            </a:r>
            <a:br>
              <a:rPr lang="en-US" altLang="en-US"/>
            </a:br>
            <a:r>
              <a:rPr lang="en-US" altLang="en-US" sz="2800"/>
              <a:t>(or 20</a:t>
            </a:r>
            <a:r>
              <a:rPr lang="en-US" altLang="en-US" sz="2400"/>
              <a:t>V </a:t>
            </a:r>
            <a:r>
              <a:rPr lang="en-US" altLang="en-US" sz="2800"/>
              <a:t>    some meters)</a:t>
            </a:r>
          </a:p>
        </p:txBody>
      </p:sp>
      <p:cxnSp>
        <p:nvCxnSpPr>
          <p:cNvPr id="30724" name="Straight Connector 5"/>
          <p:cNvCxnSpPr>
            <a:cxnSpLocks noChangeShapeType="1"/>
          </p:cNvCxnSpPr>
          <p:nvPr/>
        </p:nvCxnSpPr>
        <p:spPr bwMode="auto">
          <a:xfrm>
            <a:off x="5029200" y="2362200"/>
            <a:ext cx="609600" cy="0"/>
          </a:xfrm>
          <a:prstGeom prst="line">
            <a:avLst/>
          </a:prstGeom>
          <a:noFill/>
          <a:ln w="889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0725" name="Straight Connector 7"/>
          <p:cNvCxnSpPr>
            <a:cxnSpLocks noChangeShapeType="1"/>
          </p:cNvCxnSpPr>
          <p:nvPr/>
        </p:nvCxnSpPr>
        <p:spPr bwMode="auto">
          <a:xfrm>
            <a:off x="5029200" y="2514600"/>
            <a:ext cx="152400" cy="0"/>
          </a:xfrm>
          <a:prstGeom prst="line">
            <a:avLst/>
          </a:prstGeom>
          <a:noFill/>
          <a:ln w="889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0726" name="Straight Connector 9"/>
          <p:cNvCxnSpPr>
            <a:cxnSpLocks noChangeShapeType="1"/>
          </p:cNvCxnSpPr>
          <p:nvPr/>
        </p:nvCxnSpPr>
        <p:spPr bwMode="auto">
          <a:xfrm>
            <a:off x="5257800" y="2514600"/>
            <a:ext cx="152400" cy="0"/>
          </a:xfrm>
          <a:prstGeom prst="line">
            <a:avLst/>
          </a:prstGeom>
          <a:noFill/>
          <a:ln w="889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0727" name="Straight Connector 10"/>
          <p:cNvCxnSpPr>
            <a:cxnSpLocks noChangeShapeType="1"/>
          </p:cNvCxnSpPr>
          <p:nvPr/>
        </p:nvCxnSpPr>
        <p:spPr bwMode="auto">
          <a:xfrm>
            <a:off x="5486400" y="2514600"/>
            <a:ext cx="152400" cy="0"/>
          </a:xfrm>
          <a:prstGeom prst="line">
            <a:avLst/>
          </a:prstGeom>
          <a:noFill/>
          <a:ln w="88900" algn="ctr">
            <a:solidFill>
              <a:schemeClr val="tx2"/>
            </a:solidFill>
            <a:round/>
            <a:headEnd/>
            <a:tailEnd/>
          </a:ln>
        </p:spPr>
      </p:cxnSp>
      <p:pic>
        <p:nvPicPr>
          <p:cNvPr id="30728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3465513"/>
            <a:ext cx="3968750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3444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638300" y="638175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 i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4400" b="1" i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4400" b="1" i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4400" b="1" i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4400" b="1" i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/>
              <a:t>Measure the Voltage of a Button Battery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743200" y="2133600"/>
            <a:ext cx="518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 i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4400" b="1" i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4400" b="1" i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4400" b="1" i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4400" b="1" i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Use V      Scale</a:t>
            </a:r>
            <a:br>
              <a:rPr lang="en-US" altLang="en-US"/>
            </a:br>
            <a:r>
              <a:rPr lang="en-US" altLang="en-US" sz="2800"/>
              <a:t>(or 20</a:t>
            </a:r>
            <a:r>
              <a:rPr lang="en-US" altLang="en-US" sz="2400"/>
              <a:t>V </a:t>
            </a:r>
            <a:r>
              <a:rPr lang="en-US" altLang="en-US" sz="2800"/>
              <a:t>    some meters)</a:t>
            </a:r>
          </a:p>
        </p:txBody>
      </p:sp>
      <p:cxnSp>
        <p:nvCxnSpPr>
          <p:cNvPr id="31748" name="Straight Connector 5"/>
          <p:cNvCxnSpPr>
            <a:cxnSpLocks noChangeShapeType="1"/>
          </p:cNvCxnSpPr>
          <p:nvPr/>
        </p:nvCxnSpPr>
        <p:spPr bwMode="auto">
          <a:xfrm>
            <a:off x="5029200" y="2362200"/>
            <a:ext cx="609600" cy="0"/>
          </a:xfrm>
          <a:prstGeom prst="line">
            <a:avLst/>
          </a:prstGeom>
          <a:noFill/>
          <a:ln w="889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1749" name="Straight Connector 7"/>
          <p:cNvCxnSpPr>
            <a:cxnSpLocks noChangeShapeType="1"/>
          </p:cNvCxnSpPr>
          <p:nvPr/>
        </p:nvCxnSpPr>
        <p:spPr bwMode="auto">
          <a:xfrm>
            <a:off x="5029200" y="2514600"/>
            <a:ext cx="152400" cy="0"/>
          </a:xfrm>
          <a:prstGeom prst="line">
            <a:avLst/>
          </a:prstGeom>
          <a:noFill/>
          <a:ln w="889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1750" name="Straight Connector 9"/>
          <p:cNvCxnSpPr>
            <a:cxnSpLocks noChangeShapeType="1"/>
          </p:cNvCxnSpPr>
          <p:nvPr/>
        </p:nvCxnSpPr>
        <p:spPr bwMode="auto">
          <a:xfrm>
            <a:off x="5257800" y="2514600"/>
            <a:ext cx="152400" cy="0"/>
          </a:xfrm>
          <a:prstGeom prst="line">
            <a:avLst/>
          </a:prstGeom>
          <a:noFill/>
          <a:ln w="889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1751" name="Straight Connector 10"/>
          <p:cNvCxnSpPr>
            <a:cxnSpLocks noChangeShapeType="1"/>
          </p:cNvCxnSpPr>
          <p:nvPr/>
        </p:nvCxnSpPr>
        <p:spPr bwMode="auto">
          <a:xfrm>
            <a:off x="5486400" y="2514600"/>
            <a:ext cx="152400" cy="0"/>
          </a:xfrm>
          <a:prstGeom prst="line">
            <a:avLst/>
          </a:prstGeom>
          <a:noFill/>
          <a:ln w="88900" algn="ctr">
            <a:solidFill>
              <a:schemeClr val="tx2"/>
            </a:solidFill>
            <a:round/>
            <a:headEnd/>
            <a:tailEnd/>
          </a:ln>
        </p:spPr>
      </p:cxnSp>
      <p:pic>
        <p:nvPicPr>
          <p:cNvPr id="31752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3444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371850"/>
            <a:ext cx="38608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7162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Electricity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6858000" cy="1524000"/>
          </a:xfrm>
        </p:spPr>
        <p:txBody>
          <a:bodyPr/>
          <a:lstStyle/>
          <a:p>
            <a:pPr eaLnBrk="1" hangingPunct="1"/>
            <a:r>
              <a:rPr lang="en-US" altLang="en-US" sz="4000" b="1" i="1" smtClean="0"/>
              <a:t>Electricity is the flow of </a:t>
            </a:r>
            <a:r>
              <a:rPr lang="en-US" altLang="en-US" sz="4000" b="1" i="1" smtClean="0">
                <a:solidFill>
                  <a:srgbClr val="FF0000"/>
                </a:solidFill>
              </a:rPr>
              <a:t>electrons</a:t>
            </a:r>
            <a:r>
              <a:rPr lang="en-US" altLang="en-US" sz="4000" b="1" i="1" smtClean="0"/>
              <a:t> along a conductor </a:t>
            </a:r>
          </a:p>
        </p:txBody>
      </p:sp>
      <p:pic>
        <p:nvPicPr>
          <p:cNvPr id="5124" name="Picture 4" descr="132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4191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1638300" y="638175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 i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4400" b="1" i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4400" b="1" i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4400" b="1" i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4400" b="1" i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/>
              <a:t>Measure the Voltage of a Wall Plug Outlet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743200" y="2133600"/>
            <a:ext cx="518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 i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4400" b="1" i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4400" b="1" i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4400" b="1" i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4400" b="1" i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 Use V</a:t>
            </a:r>
            <a:r>
              <a:rPr lang="en-US" altLang="en-US">
                <a:latin typeface="Wide Latin" pitchFamily="18" charset="0"/>
              </a:rPr>
              <a:t>˜</a:t>
            </a:r>
            <a:r>
              <a:rPr lang="en-US" altLang="en-US"/>
              <a:t>     Scale</a:t>
            </a:r>
            <a:br>
              <a:rPr lang="en-US" altLang="en-US"/>
            </a:br>
            <a:r>
              <a:rPr lang="en-US" altLang="en-US" sz="2800"/>
              <a:t>(or 200</a:t>
            </a:r>
            <a:r>
              <a:rPr lang="en-US" altLang="en-US" sz="2400"/>
              <a:t>V </a:t>
            </a:r>
            <a:r>
              <a:rPr lang="en-US" altLang="en-US" sz="2400">
                <a:latin typeface="Wide Latin" pitchFamily="18" charset="0"/>
              </a:rPr>
              <a:t>˜</a:t>
            </a:r>
            <a:r>
              <a:rPr lang="en-US" altLang="en-US" sz="2400"/>
              <a:t> </a:t>
            </a:r>
            <a:r>
              <a:rPr lang="en-US" altLang="en-US" sz="2800"/>
              <a:t>   on some meters)</a:t>
            </a:r>
          </a:p>
        </p:txBody>
      </p:sp>
      <p:pic>
        <p:nvPicPr>
          <p:cNvPr id="327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33375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638300" y="638175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 i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4400" b="1" i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4400" b="1" i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4400" b="1" i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4400" b="1" i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/>
              <a:t>Measure the Voltage of a 240V Outlet</a:t>
            </a: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1916113" y="2133600"/>
            <a:ext cx="6961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 i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4400" b="1" i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4400" b="1" i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4400" b="1" i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4400" b="1" i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 Use V</a:t>
            </a:r>
            <a:r>
              <a:rPr lang="en-US" altLang="en-US">
                <a:latin typeface="Wide Latin" pitchFamily="18" charset="0"/>
              </a:rPr>
              <a:t>˜</a:t>
            </a:r>
            <a:r>
              <a:rPr lang="en-US" altLang="en-US"/>
              <a:t>     (AC) Scale</a:t>
            </a:r>
            <a:br>
              <a:rPr lang="en-US" altLang="en-US"/>
            </a:br>
            <a:r>
              <a:rPr lang="en-US" altLang="en-US" sz="2800"/>
              <a:t>(or 700</a:t>
            </a:r>
            <a:r>
              <a:rPr lang="en-US" altLang="en-US" sz="2400"/>
              <a:t>V </a:t>
            </a:r>
            <a:r>
              <a:rPr lang="en-US" altLang="en-US" sz="2400">
                <a:latin typeface="Wide Latin" pitchFamily="18" charset="0"/>
              </a:rPr>
              <a:t>˜</a:t>
            </a:r>
            <a:r>
              <a:rPr lang="en-US" altLang="en-US" sz="2400"/>
              <a:t> </a:t>
            </a:r>
            <a:r>
              <a:rPr lang="en-US" altLang="en-US" sz="2800"/>
              <a:t>   on some meters)</a:t>
            </a:r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3657600"/>
            <a:ext cx="371316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Questions?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5638800"/>
            <a:ext cx="59817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Vance Bloom </a:t>
            </a:r>
            <a:r>
              <a:rPr lang="en-US" sz="2400" dirty="0" smtClean="0">
                <a:hlinkClick r:id="rId2"/>
              </a:rPr>
              <a:t>vbloom@hemetusd.org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Ed Kessel </a:t>
            </a:r>
            <a:r>
              <a:rPr lang="en-US" sz="2400" dirty="0" smtClean="0">
                <a:hlinkClick r:id="rId3"/>
              </a:rPr>
              <a:t>ekessel@hemetusd.org</a:t>
            </a:r>
            <a:endParaRPr lang="en-US" sz="24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362200" y="2209800"/>
            <a:ext cx="65532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en-US" sz="2800" dirty="0">
                <a:latin typeface="Arial" panose="020B0604020202020204" pitchFamily="34" charset="0"/>
              </a:rPr>
              <a:t>Watch this Power Point again</a:t>
            </a:r>
          </a:p>
          <a:p>
            <a:pPr marL="457200" indent="-457200" eaLnBrk="1" hangingPunct="1">
              <a:buFontTx/>
              <a:buAutoNum type="arabicPeriod"/>
              <a:defRPr/>
            </a:pPr>
            <a:endParaRPr lang="en-US" sz="280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800" dirty="0">
                <a:latin typeface="Arial" panose="020B0604020202020204" pitchFamily="34" charset="0"/>
              </a:rPr>
              <a:t>2. Ask three other students</a:t>
            </a:r>
          </a:p>
          <a:p>
            <a:pPr eaLnBrk="1" hangingPunct="1">
              <a:defRPr/>
            </a:pPr>
            <a:endParaRPr lang="en-US" sz="280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800" dirty="0">
                <a:latin typeface="Arial" panose="020B0604020202020204" pitchFamily="34" charset="0"/>
              </a:rPr>
              <a:t>3. See 1 and 2 above…</a:t>
            </a:r>
          </a:p>
          <a:p>
            <a:pPr eaLnBrk="1" hangingPunct="1">
              <a:defRPr/>
            </a:pPr>
            <a:endParaRPr lang="en-US" sz="280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800" dirty="0">
                <a:latin typeface="Arial" panose="020B0604020202020204" pitchFamily="34" charset="0"/>
              </a:rPr>
              <a:t>4. Google it!</a:t>
            </a:r>
          </a:p>
          <a:p>
            <a:pPr eaLnBrk="1" hangingPunct="1">
              <a:defRPr/>
            </a:pPr>
            <a:endParaRPr 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Voltage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i="1" smtClean="0">
                <a:solidFill>
                  <a:srgbClr val="FF0000"/>
                </a:solidFill>
              </a:rPr>
              <a:t>Voltage</a:t>
            </a:r>
            <a:r>
              <a:rPr lang="en-US" altLang="en-US" smtClean="0"/>
              <a:t> is the </a:t>
            </a:r>
            <a:r>
              <a:rPr lang="en-US" altLang="en-US" b="1" i="1" smtClean="0">
                <a:solidFill>
                  <a:srgbClr val="FF0000"/>
                </a:solidFill>
              </a:rPr>
              <a:t>force</a:t>
            </a:r>
            <a:r>
              <a:rPr lang="en-US" altLang="en-US" smtClean="0"/>
              <a:t> that pushes the electrons along a conductor.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pic>
        <p:nvPicPr>
          <p:cNvPr id="6148" name="Picture 4" descr="spark5_4a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Amperage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2286000"/>
            <a:ext cx="6478587" cy="1143000"/>
          </a:xfrm>
        </p:spPr>
        <p:txBody>
          <a:bodyPr/>
          <a:lstStyle/>
          <a:p>
            <a:pPr eaLnBrk="1" hangingPunct="1"/>
            <a:r>
              <a:rPr lang="en-US" altLang="en-US" b="1" i="1" smtClean="0">
                <a:solidFill>
                  <a:srgbClr val="FF0000"/>
                </a:solidFill>
              </a:rPr>
              <a:t>Amperage</a:t>
            </a:r>
            <a:r>
              <a:rPr lang="en-US" altLang="en-US" smtClean="0"/>
              <a:t> is a measurement of the </a:t>
            </a:r>
            <a:r>
              <a:rPr lang="en-US" altLang="en-US" b="1" i="1" smtClean="0">
                <a:solidFill>
                  <a:srgbClr val="FF0000"/>
                </a:solidFill>
              </a:rPr>
              <a:t>volume</a:t>
            </a:r>
            <a:r>
              <a:rPr lang="en-US" altLang="en-US" b="1" i="1" smtClean="0"/>
              <a:t> </a:t>
            </a:r>
            <a:r>
              <a:rPr lang="en-US" altLang="en-US" smtClean="0"/>
              <a:t>of electron flow.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pic>
        <p:nvPicPr>
          <p:cNvPr id="7172" name="Picture 4" descr="hightension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0"/>
            <a:ext cx="1885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05238"/>
            <a:ext cx="33528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Ohms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981200"/>
            <a:ext cx="6478587" cy="4191000"/>
          </a:xfrm>
        </p:spPr>
        <p:txBody>
          <a:bodyPr/>
          <a:lstStyle/>
          <a:p>
            <a:pPr eaLnBrk="1" hangingPunct="1"/>
            <a:r>
              <a:rPr lang="en-US" altLang="en-US" b="1" i="1" dirty="0" smtClean="0">
                <a:solidFill>
                  <a:srgbClr val="FF0000"/>
                </a:solidFill>
              </a:rPr>
              <a:t>Ohms</a:t>
            </a:r>
            <a:r>
              <a:rPr lang="en-US" altLang="en-US" dirty="0" smtClean="0"/>
              <a:t> is the measurement of </a:t>
            </a:r>
            <a:r>
              <a:rPr lang="en-US" altLang="en-US" b="1" i="1" dirty="0" smtClean="0">
                <a:solidFill>
                  <a:srgbClr val="FF0000"/>
                </a:solidFill>
              </a:rPr>
              <a:t>resistance</a:t>
            </a:r>
            <a:r>
              <a:rPr lang="en-US" altLang="en-US" b="1" i="1" dirty="0" smtClean="0"/>
              <a:t> </a:t>
            </a:r>
            <a:r>
              <a:rPr lang="en-US" altLang="en-US" dirty="0" smtClean="0"/>
              <a:t>to the flow of electrons.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b="1" i="1" dirty="0" smtClean="0">
                <a:solidFill>
                  <a:srgbClr val="FF0000"/>
                </a:solidFill>
              </a:rPr>
              <a:t>This is the WORK that is being done</a:t>
            </a:r>
            <a:r>
              <a:rPr lang="en-US" altLang="en-US" b="1" dirty="0" smtClean="0">
                <a:solidFill>
                  <a:srgbClr val="FF0000"/>
                </a:solidFill>
              </a:rPr>
              <a:t>.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/>
              <a:t>M</a:t>
            </a:r>
            <a:r>
              <a:rPr lang="en-US" altLang="en-US" dirty="0" smtClean="0"/>
              <a:t>ore Resistance = Less work</a:t>
            </a:r>
            <a:br>
              <a:rPr lang="en-US" altLang="en-US" dirty="0" smtClean="0"/>
            </a:br>
            <a:r>
              <a:rPr lang="en-US" altLang="en-US" dirty="0" smtClean="0"/>
              <a:t>Less Resistance = More work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8196" name="Picture 4" descr="Ohms-Tri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4724399"/>
            <a:ext cx="2211388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suppor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244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M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24400"/>
            <a:ext cx="14478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 instructional purposes electricity can be compared to </a:t>
            </a:r>
            <a:r>
              <a:rPr lang="en-US" altLang="en-US" b="1" smtClean="0">
                <a:solidFill>
                  <a:srgbClr val="FF0000"/>
                </a:solidFill>
              </a:rPr>
              <a:t>water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21508" name="Picture 4" descr="46Barlow_WaterPi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814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en-US" sz="40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en-US" sz="40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Direct Current Voltage </a:t>
            </a:r>
            <a:br>
              <a:rPr lang="en-US" sz="40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endParaRPr lang="en-US" sz="4000" b="1" i="1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09800"/>
            <a:ext cx="6478588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DC V</a:t>
            </a:r>
            <a:r>
              <a:rPr lang="en-US" sz="4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olts</a:t>
            </a:r>
            <a:r>
              <a:rPr lang="en-US" sz="4400" b="1" i="1" dirty="0" smtClean="0"/>
              <a:t>    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6248400" y="2590800"/>
            <a:ext cx="121920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248400" y="2895600"/>
            <a:ext cx="30480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6705600" y="2895600"/>
            <a:ext cx="30480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162800" y="2895600"/>
            <a:ext cx="30480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3657600"/>
            <a:ext cx="685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All Batteries are DC, so this is the scale you will always use </a:t>
            </a:r>
            <a:br>
              <a:rPr lang="en-US" sz="4800" dirty="0" smtClean="0"/>
            </a:br>
            <a:r>
              <a:rPr lang="en-US" sz="4800" dirty="0" smtClean="0"/>
              <a:t>for batteries!</a:t>
            </a:r>
            <a:endParaRPr lang="en-US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en-US" sz="40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en-US" sz="40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Alternating Current Voltage </a:t>
            </a:r>
            <a:br>
              <a:rPr lang="en-US" sz="40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endParaRPr lang="en-US" sz="4000" b="1" i="1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191167"/>
            <a:ext cx="6478588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AC V</a:t>
            </a:r>
            <a:r>
              <a:rPr lang="en-US" sz="4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olts       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</a:t>
            </a: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6477000" y="1981200"/>
            <a:ext cx="9683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itchFamily="2" charset="2"/>
              <a:buChar char="u"/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itchFamily="2" charset="2"/>
              <a:buChar char="t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800">
                <a:solidFill>
                  <a:srgbClr val="FF0000"/>
                </a:solidFill>
                <a:latin typeface="Arial" charset="0"/>
              </a:rPr>
              <a:t>~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3505200"/>
            <a:ext cx="6172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Wall plugs are </a:t>
            </a:r>
            <a:r>
              <a:rPr lang="en-US" dirty="0" smtClean="0"/>
              <a:t>A/</a:t>
            </a:r>
            <a:r>
              <a:rPr lang="en-US" dirty="0" smtClean="0"/>
              <a:t>C, so this is the scale you will always use </a:t>
            </a:r>
            <a:br>
              <a:rPr lang="en-US" dirty="0" smtClean="0"/>
            </a:br>
            <a:r>
              <a:rPr lang="en-US" dirty="0" smtClean="0"/>
              <a:t>for wall plugs!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municating Bad News">
  <a:themeElements>
    <a:clrScheme name="Communicating Bad News 1">
      <a:dk1>
        <a:srgbClr val="868686"/>
      </a:dk1>
      <a:lt1>
        <a:srgbClr val="FFCC99"/>
      </a:lt1>
      <a:dk2>
        <a:srgbClr val="000000"/>
      </a:dk2>
      <a:lt2>
        <a:srgbClr val="FF9966"/>
      </a:lt2>
      <a:accent1>
        <a:srgbClr val="009999"/>
      </a:accent1>
      <a:accent2>
        <a:srgbClr val="99CCFF"/>
      </a:accent2>
      <a:accent3>
        <a:srgbClr val="AAAAAA"/>
      </a:accent3>
      <a:accent4>
        <a:srgbClr val="DAAE82"/>
      </a:accent4>
      <a:accent5>
        <a:srgbClr val="AACACA"/>
      </a:accent5>
      <a:accent6>
        <a:srgbClr val="8AB9E7"/>
      </a:accent6>
      <a:hlink>
        <a:srgbClr val="FF6633"/>
      </a:hlink>
      <a:folHlink>
        <a:srgbClr val="CC3300"/>
      </a:folHlink>
    </a:clrScheme>
    <a:fontScheme name="Communicating Bad News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397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1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solidFill>
          <a:schemeClr val="accent1"/>
        </a:solidFill>
        <a:ln w="1397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Communicating Bad New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6C49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BAB1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Communicating Bad News</Template>
  <TotalTime>527</TotalTime>
  <Words>551</Words>
  <Application>Microsoft Office PowerPoint</Application>
  <PresentationFormat>On-screen Show (4:3)</PresentationFormat>
  <Paragraphs>108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Times New Roman</vt:lpstr>
      <vt:lpstr>Arial Narrow</vt:lpstr>
      <vt:lpstr>Wingdings</vt:lpstr>
      <vt:lpstr>Calibri</vt:lpstr>
      <vt:lpstr>Wide Latin</vt:lpstr>
      <vt:lpstr>Communicating Bad News</vt:lpstr>
      <vt:lpstr>Ulead PhotoImpact Image</vt:lpstr>
      <vt:lpstr>USING A DIGITAL VOLT- OHM - METER </vt:lpstr>
      <vt:lpstr>What is Electricity?</vt:lpstr>
      <vt:lpstr>Electricity</vt:lpstr>
      <vt:lpstr>Voltage</vt:lpstr>
      <vt:lpstr>Amperage</vt:lpstr>
      <vt:lpstr>Ohms</vt:lpstr>
      <vt:lpstr>PowerPoint Presentation</vt:lpstr>
      <vt:lpstr> Direct Current Voltage  </vt:lpstr>
      <vt:lpstr> Alternating Current Voltage  </vt:lpstr>
      <vt:lpstr> Ohms  </vt:lpstr>
      <vt:lpstr>DC Voltage</vt:lpstr>
      <vt:lpstr>AC Voltage</vt:lpstr>
      <vt:lpstr>VOM Leads</vt:lpstr>
      <vt:lpstr>VOM Battery</vt:lpstr>
      <vt:lpstr>DVOM Scale</vt:lpstr>
      <vt:lpstr>PowerPoint Presentation</vt:lpstr>
      <vt:lpstr>Automotive Use</vt:lpstr>
      <vt:lpstr>Continuity </vt:lpstr>
      <vt:lpstr>Continuity</vt:lpstr>
      <vt:lpstr>Car Battery</vt:lpstr>
      <vt:lpstr>Draw Test</vt:lpstr>
      <vt:lpstr>Diode</vt:lpstr>
      <vt:lpstr>Resistance</vt:lpstr>
      <vt:lpstr> OPEN CIRCUIT VOLTAGE CHART for 12 Volt Battery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Hemet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 DIGITAL VOLT- OHM - METER</dc:title>
  <dc:creator>Vance Bloom</dc:creator>
  <cp:lastModifiedBy>Test Bench</cp:lastModifiedBy>
  <cp:revision>33</cp:revision>
  <dcterms:created xsi:type="dcterms:W3CDTF">2009-10-09T04:28:45Z</dcterms:created>
  <dcterms:modified xsi:type="dcterms:W3CDTF">2016-10-10T18:30:29Z</dcterms:modified>
</cp:coreProperties>
</file>